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16"/>
  </p:notesMasterIdLst>
  <p:sldIdLst>
    <p:sldId id="262" r:id="rId2"/>
    <p:sldId id="263" r:id="rId3"/>
    <p:sldId id="256" r:id="rId4"/>
    <p:sldId id="257" r:id="rId5"/>
    <p:sldId id="258" r:id="rId6"/>
    <p:sldId id="259" r:id="rId7"/>
    <p:sldId id="260" r:id="rId8"/>
    <p:sldId id="268" r:id="rId9"/>
    <p:sldId id="352" r:id="rId10"/>
    <p:sldId id="353" r:id="rId11"/>
    <p:sldId id="351" r:id="rId12"/>
    <p:sldId id="354" r:id="rId13"/>
    <p:sldId id="269" r:id="rId14"/>
    <p:sldId id="261"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Century Gothic" panose="020B0502020202020204" pitchFamily="34" charset="0"/>
      <p:regular r:id="rId21"/>
      <p:bold r:id="rId22"/>
      <p:italic r:id="rId23"/>
      <p:boldItalic r:id="rId24"/>
    </p:embeddedFont>
    <p:embeddedFont>
      <p:font typeface="Helvetica Neue" panose="020B0604020202020204" charset="0"/>
      <p:regular r:id="rId25"/>
      <p:bold r:id="rId26"/>
      <p:italic r:id="rId27"/>
      <p:boldItalic r:id="rId28"/>
    </p:embeddedFont>
    <p:embeddedFont>
      <p:font typeface="Merriweather Sans" pitchFamily="2" charset="0"/>
      <p:regular r:id="rId29"/>
      <p:bold r:id="rId30"/>
      <p:italic r:id="rId31"/>
      <p:boldItalic r:id="rId32"/>
    </p:embeddedFont>
    <p:embeddedFont>
      <p:font typeface="Open Sans" panose="020B0606030504020204" pitchFamily="34" charset="0"/>
      <p:regular r:id="rId33"/>
      <p:bold r:id="rId34"/>
      <p:italic r:id="rId35"/>
      <p:boldItalic r:id="rId36"/>
    </p:embeddedFont>
    <p:embeddedFont>
      <p:font typeface="Open Sans Light" panose="020B0306030504020204" pitchFamily="34" charset="0"/>
      <p:regular r:id="rId37"/>
      <p:italic r:id="rId38"/>
    </p:embeddedFont>
    <p:embeddedFont>
      <p:font typeface="Open Sans SemiBold" panose="020B0706030804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son, Iain (DI SW ICS TST)" initials="RI(SIT" lastIdx="1" clrIdx="0">
    <p:extLst>
      <p:ext uri="{19B8F6BF-5375-455C-9EA6-DF929625EA0E}">
        <p15:presenceInfo xmlns:p15="http://schemas.microsoft.com/office/powerpoint/2012/main" userId="S::m3nc9n@splm.siemens.com::ba93acaa-24f3-4992-a53d-4659d2eb3a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609" autoAdjust="0"/>
  </p:normalViewPr>
  <p:slideViewPr>
    <p:cSldViewPr snapToGrid="0">
      <p:cViewPr varScale="1">
        <p:scale>
          <a:sx n="127" d="100"/>
          <a:sy n="127" d="100"/>
        </p:scale>
        <p:origin x="150" y="30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font" Target="fonts/font26.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sz="1400" b="1" dirty="0"/>
              <a:t>Meeting minutes are in the speaker notes for the relevant slide</a:t>
            </a:r>
            <a:endParaRPr b="1"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4704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9c384849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9c38484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Attendees: see screenshot on the agenda slide</a:t>
            </a:r>
          </a:p>
          <a:p>
            <a:pPr marL="0" lvl="0" indent="0" algn="l" rtl="0">
              <a:spcBef>
                <a:spcPts val="0"/>
              </a:spcBef>
              <a:spcAft>
                <a:spcPts val="0"/>
              </a:spcAft>
              <a:buNone/>
            </a:pPr>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e8baf484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e8baf484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c2e8f276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c2e8f276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9c2e8f276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9c2e8f276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f20eafc9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bf20eafc9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5068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59310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500"/>
              <a:buNone/>
              <a:defRPr sz="4500">
                <a:solidFill>
                  <a:srgbClr val="FFFFFF"/>
                </a:solidFill>
              </a:defRPr>
            </a:lvl1pPr>
            <a:lvl2pPr lvl="1" algn="ctr">
              <a:lnSpc>
                <a:spcPct val="100000"/>
              </a:lnSpc>
              <a:spcBef>
                <a:spcPts val="0"/>
              </a:spcBef>
              <a:spcAft>
                <a:spcPts val="0"/>
              </a:spcAft>
              <a:buClr>
                <a:srgbClr val="FFFFFF"/>
              </a:buClr>
              <a:buSzPts val="4500"/>
              <a:buNone/>
              <a:defRPr sz="4500">
                <a:solidFill>
                  <a:srgbClr val="FFFFFF"/>
                </a:solidFill>
              </a:defRPr>
            </a:lvl2pPr>
            <a:lvl3pPr lvl="2" algn="ctr">
              <a:lnSpc>
                <a:spcPct val="100000"/>
              </a:lnSpc>
              <a:spcBef>
                <a:spcPts val="0"/>
              </a:spcBef>
              <a:spcAft>
                <a:spcPts val="0"/>
              </a:spcAft>
              <a:buClr>
                <a:srgbClr val="FFFFFF"/>
              </a:buClr>
              <a:buSzPts val="4500"/>
              <a:buNone/>
              <a:defRPr sz="4500">
                <a:solidFill>
                  <a:srgbClr val="FFFFFF"/>
                </a:solidFill>
              </a:defRPr>
            </a:lvl3pPr>
            <a:lvl4pPr lvl="3" algn="ctr">
              <a:lnSpc>
                <a:spcPct val="100000"/>
              </a:lnSpc>
              <a:spcBef>
                <a:spcPts val="0"/>
              </a:spcBef>
              <a:spcAft>
                <a:spcPts val="0"/>
              </a:spcAft>
              <a:buClr>
                <a:srgbClr val="FFFFFF"/>
              </a:buClr>
              <a:buSzPts val="4500"/>
              <a:buNone/>
              <a:defRPr sz="4500">
                <a:solidFill>
                  <a:srgbClr val="FFFFFF"/>
                </a:solidFill>
              </a:defRPr>
            </a:lvl4pPr>
            <a:lvl5pPr lvl="4" algn="ctr">
              <a:lnSpc>
                <a:spcPct val="100000"/>
              </a:lnSpc>
              <a:spcBef>
                <a:spcPts val="0"/>
              </a:spcBef>
              <a:spcAft>
                <a:spcPts val="0"/>
              </a:spcAft>
              <a:buClr>
                <a:srgbClr val="FFFFFF"/>
              </a:buClr>
              <a:buSzPts val="4500"/>
              <a:buNone/>
              <a:defRPr sz="4500">
                <a:solidFill>
                  <a:srgbClr val="FFFFFF"/>
                </a:solidFill>
              </a:defRPr>
            </a:lvl5pPr>
            <a:lvl6pPr lvl="5" algn="ctr">
              <a:lnSpc>
                <a:spcPct val="100000"/>
              </a:lnSpc>
              <a:spcBef>
                <a:spcPts val="0"/>
              </a:spcBef>
              <a:spcAft>
                <a:spcPts val="0"/>
              </a:spcAft>
              <a:buClr>
                <a:srgbClr val="FFFFFF"/>
              </a:buClr>
              <a:buSzPts val="4500"/>
              <a:buNone/>
              <a:defRPr sz="4500">
                <a:solidFill>
                  <a:srgbClr val="FFFFFF"/>
                </a:solidFill>
              </a:defRPr>
            </a:lvl6pPr>
            <a:lvl7pPr lvl="6" algn="ctr">
              <a:lnSpc>
                <a:spcPct val="100000"/>
              </a:lnSpc>
              <a:spcBef>
                <a:spcPts val="0"/>
              </a:spcBef>
              <a:spcAft>
                <a:spcPts val="0"/>
              </a:spcAft>
              <a:buClr>
                <a:srgbClr val="FFFFFF"/>
              </a:buClr>
              <a:buSzPts val="4500"/>
              <a:buNone/>
              <a:defRPr sz="4500">
                <a:solidFill>
                  <a:srgbClr val="FFFFFF"/>
                </a:solidFill>
              </a:defRPr>
            </a:lvl7pPr>
            <a:lvl8pPr lvl="7" algn="ctr">
              <a:lnSpc>
                <a:spcPct val="100000"/>
              </a:lnSpc>
              <a:spcBef>
                <a:spcPts val="0"/>
              </a:spcBef>
              <a:spcAft>
                <a:spcPts val="0"/>
              </a:spcAft>
              <a:buClr>
                <a:srgbClr val="FFFFFF"/>
              </a:buClr>
              <a:buSzPts val="4500"/>
              <a:buNone/>
              <a:defRPr sz="4500">
                <a:solidFill>
                  <a:srgbClr val="FFFFFF"/>
                </a:solidFill>
              </a:defRPr>
            </a:lvl8pPr>
            <a:lvl9pPr lvl="8" algn="ctr">
              <a:lnSpc>
                <a:spcPct val="100000"/>
              </a:lnSpc>
              <a:spcBef>
                <a:spcPts val="0"/>
              </a:spcBef>
              <a:spcAft>
                <a:spcPts val="0"/>
              </a:spcAft>
              <a:buClr>
                <a:srgbClr val="FFFFFF"/>
              </a:buClr>
              <a:buSzPts val="4500"/>
              <a:buNone/>
              <a:defRPr sz="4500">
                <a:solidFill>
                  <a:srgbClr val="FFFFFF"/>
                </a:solidFill>
              </a:defRPr>
            </a:lvl9pPr>
          </a:lstStyle>
          <a:p>
            <a:endParaRPr/>
          </a:p>
        </p:txBody>
      </p:sp>
      <p:sp>
        <p:nvSpPr>
          <p:cNvPr id="12" name="Google Shape;12;p2"/>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13" name="Google Shape;13;p2"/>
          <p:cNvPicPr preferRelativeResize="0"/>
          <p:nvPr/>
        </p:nvPicPr>
        <p:blipFill rotWithShape="1">
          <a:blip r:embed="rId3">
            <a:alphaModFix/>
          </a:blip>
          <a:srcRect/>
          <a:stretch/>
        </p:blipFill>
        <p:spPr>
          <a:xfrm>
            <a:off x="2676226" y="954119"/>
            <a:ext cx="3791525" cy="603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mt="88000"/>
          </a:blip>
          <a:srcRect l="47512"/>
          <a:stretch/>
        </p:blipFill>
        <p:spPr>
          <a:xfrm>
            <a:off x="-2" y="0"/>
            <a:ext cx="4795254" cy="5143500"/>
          </a:xfrm>
          <a:prstGeom prst="rect">
            <a:avLst/>
          </a:prstGeom>
          <a:noFill/>
          <a:ln>
            <a:noFill/>
          </a:ln>
        </p:spPr>
      </p:pic>
      <p:sp>
        <p:nvSpPr>
          <p:cNvPr id="64" name="Google Shape;64;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65" name="Google Shape;65;p11"/>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66" name="Google Shape;66;p1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2"/>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2"/>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71" name="Google Shape;71;p12"/>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72" name="Google Shape;72;p12"/>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75" name="Google Shape;75;p13"/>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3"/>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7" name="Google Shape;77;p13"/>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8" name="Google Shape;78;p13"/>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2">
            <a:alphaModFix amt="85000"/>
          </a:blip>
          <a:srcRect/>
          <a:stretch/>
        </p:blipFill>
        <p:spPr>
          <a:xfrm>
            <a:off x="-3" y="0"/>
            <a:ext cx="4303553" cy="5143501"/>
          </a:xfrm>
          <a:prstGeom prst="rect">
            <a:avLst/>
          </a:prstGeom>
          <a:noFill/>
          <a:ln>
            <a:noFill/>
          </a:ln>
        </p:spPr>
      </p:pic>
      <p:pic>
        <p:nvPicPr>
          <p:cNvPr id="81" name="Google Shape;81;p14"/>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82" name="Google Shape;82;p14"/>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83" name="Google Shape;83;p14"/>
          <p:cNvSpPr txBox="1">
            <a:spLocks noGrp="1"/>
          </p:cNvSpPr>
          <p:nvPr>
            <p:ph type="title"/>
          </p:nvPr>
        </p:nvSpPr>
        <p:spPr>
          <a:xfrm>
            <a:off x="4527224" y="205750"/>
            <a:ext cx="44145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79000"/>
          </a:blip>
          <a:srcRect/>
          <a:stretch/>
        </p:blipFill>
        <p:spPr>
          <a:xfrm>
            <a:off x="0" y="0"/>
            <a:ext cx="4303550" cy="5143499"/>
          </a:xfrm>
          <a:prstGeom prst="rect">
            <a:avLst/>
          </a:prstGeom>
          <a:noFill/>
          <a:ln>
            <a:noFill/>
          </a:ln>
        </p:spPr>
      </p:pic>
      <p:sp>
        <p:nvSpPr>
          <p:cNvPr id="86" name="Google Shape;86;p15"/>
          <p:cNvSpPr txBox="1">
            <a:spLocks noGrp="1"/>
          </p:cNvSpPr>
          <p:nvPr>
            <p:ph type="title"/>
          </p:nvPr>
        </p:nvSpPr>
        <p:spPr>
          <a:xfrm>
            <a:off x="4490200" y="174650"/>
            <a:ext cx="4538700" cy="48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87" name="Google Shape;87;p15"/>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5 1 1">
  <p:cSld name="CUSTOM_4_1_1">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2">
            <a:alphaModFix amt="61000"/>
          </a:blip>
          <a:srcRect t="17496" r="29532" b="8336"/>
          <a:stretch/>
        </p:blipFill>
        <p:spPr>
          <a:xfrm>
            <a:off x="5070375" y="0"/>
            <a:ext cx="4073625" cy="5143501"/>
          </a:xfrm>
          <a:prstGeom prst="rect">
            <a:avLst/>
          </a:prstGeom>
          <a:noFill/>
          <a:ln>
            <a:noFill/>
          </a:ln>
        </p:spPr>
      </p:pic>
      <p:sp>
        <p:nvSpPr>
          <p:cNvPr id="90" name="Google Shape;90;p16"/>
          <p:cNvSpPr txBox="1">
            <a:spLocks noGrp="1"/>
          </p:cNvSpPr>
          <p:nvPr>
            <p:ph type="title"/>
          </p:nvPr>
        </p:nvSpPr>
        <p:spPr>
          <a:xfrm>
            <a:off x="52725" y="113875"/>
            <a:ext cx="4634100" cy="45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91" name="Google Shape;91;p16"/>
          <p:cNvPicPr preferRelativeResize="0"/>
          <p:nvPr/>
        </p:nvPicPr>
        <p:blipFill rotWithShape="1">
          <a:blip r:embed="rId3">
            <a:alphaModFix/>
          </a:blip>
          <a:srcRect/>
          <a:stretch/>
        </p:blipFill>
        <p:spPr>
          <a:xfrm>
            <a:off x="181200" y="4743821"/>
            <a:ext cx="1460651" cy="232425"/>
          </a:xfrm>
          <a:prstGeom prst="rect">
            <a:avLst/>
          </a:prstGeom>
          <a:noFill/>
          <a:ln>
            <a:noFill/>
          </a:ln>
        </p:spPr>
      </p:pic>
      <p:pic>
        <p:nvPicPr>
          <p:cNvPr id="92" name="Google Shape;92;p16"/>
          <p:cNvPicPr preferRelativeResize="0"/>
          <p:nvPr/>
        </p:nvPicPr>
        <p:blipFill rotWithShape="1">
          <a:blip r:embed="rId4">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8"/>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8"/>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99" name="Google Shape;99;p1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0" name="Google Shape;100;p18"/>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9"/>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4" name="Google Shape;104;p1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05" name="Google Shape;105;p19"/>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6" name="Google Shape;106;p19"/>
          <p:cNvSpPr txBox="1">
            <a:spLocks noGrp="1"/>
          </p:cNvSpPr>
          <p:nvPr>
            <p:ph type="title"/>
          </p:nvPr>
        </p:nvSpPr>
        <p:spPr>
          <a:xfrm>
            <a:off x="469797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07" name="Google Shape;107;p19"/>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12" name="Google Shape;112;p2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13" name="Google Shape;113;p20"/>
          <p:cNvSpPr txBox="1">
            <a:spLocks noGrp="1"/>
          </p:cNvSpPr>
          <p:nvPr>
            <p:ph type="title"/>
          </p:nvPr>
        </p:nvSpPr>
        <p:spPr>
          <a:xfrm>
            <a:off x="72975" y="51650"/>
            <a:ext cx="39507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14" name="Google Shape;114;p20"/>
          <p:cNvSpPr txBox="1">
            <a:spLocks noGrp="1"/>
          </p:cNvSpPr>
          <p:nvPr>
            <p:ph type="body" idx="1"/>
          </p:nvPr>
        </p:nvSpPr>
        <p:spPr>
          <a:xfrm>
            <a:off x="4443875" y="51650"/>
            <a:ext cx="45054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16" name="Google Shape;16;p3"/>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17" name="Google Shape;17;p3"/>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8" name="Google Shape;18;p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p:cSld name="CUSTOM_2_2">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420325" y="216425"/>
            <a:ext cx="44121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a:endParaRPr/>
          </a:p>
        </p:txBody>
      </p:sp>
      <p:sp>
        <p:nvSpPr>
          <p:cNvPr id="117" name="Google Shape;117;p21"/>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18" name="Google Shape;118;p21"/>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19" name="Google Shape;119;p2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120" name="Google Shape;120;p21"/>
          <p:cNvSpPr txBox="1">
            <a:spLocks noGrp="1"/>
          </p:cNvSpPr>
          <p:nvPr>
            <p:ph type="body" idx="1"/>
          </p:nvPr>
        </p:nvSpPr>
        <p:spPr>
          <a:xfrm>
            <a:off x="4420325" y="1559825"/>
            <a:ext cx="44121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21"/>
        <p:cNvGrpSpPr/>
        <p:nvPr/>
      </p:nvGrpSpPr>
      <p:grpSpPr>
        <a:xfrm>
          <a:off x="0" y="0"/>
          <a:ext cx="0" cy="0"/>
          <a:chOff x="0" y="0"/>
          <a:chExt cx="0" cy="0"/>
        </a:xfrm>
      </p:grpSpPr>
      <p:pic>
        <p:nvPicPr>
          <p:cNvPr id="122" name="Google Shape;122;p22"/>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3" name="Google Shape;123;p22"/>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4" name="Google Shape;124;p22"/>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25" name="Google Shape;125;p2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2">
  <p:cSld name="CUSTOM_2">
    <p:spTree>
      <p:nvGrpSpPr>
        <p:cNvPr id="1"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8" name="Google Shape;128;p23"/>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9" name="Google Shape;129;p23"/>
          <p:cNvSpPr txBox="1">
            <a:spLocks noGrp="1"/>
          </p:cNvSpPr>
          <p:nvPr>
            <p:ph type="title"/>
          </p:nvPr>
        </p:nvSpPr>
        <p:spPr>
          <a:xfrm>
            <a:off x="4440700" y="112425"/>
            <a:ext cx="4456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0" name="Google Shape;130;p2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31" name="Google Shape;131;p23"/>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4" name="Google Shape;134;p2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35" name="Google Shape;135;p24"/>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6" name="Google Shape;136;p2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1 2">
  <p:cSld name="CUSTOM_1_2">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9" name="Google Shape;139;p25"/>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40" name="Google Shape;140;p25"/>
          <p:cNvSpPr txBox="1">
            <a:spLocks noGrp="1"/>
          </p:cNvSpPr>
          <p:nvPr>
            <p:ph type="title"/>
          </p:nvPr>
        </p:nvSpPr>
        <p:spPr>
          <a:xfrm>
            <a:off x="467272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41" name="Google Shape;141;p2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42" name="Google Shape;142;p25"/>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l="7448" t="13362" r="5738" b="12321"/>
          <a:stretch/>
        </p:blipFill>
        <p:spPr>
          <a:xfrm>
            <a:off x="4116975" y="0"/>
            <a:ext cx="5027024" cy="5143499"/>
          </a:xfrm>
          <a:prstGeom prst="rect">
            <a:avLst/>
          </a:prstGeom>
          <a:noFill/>
          <a:ln>
            <a:noFill/>
          </a:ln>
        </p:spPr>
      </p:pic>
      <p:sp>
        <p:nvSpPr>
          <p:cNvPr id="145" name="Google Shape;145;p26"/>
          <p:cNvSpPr txBox="1"/>
          <p:nvPr/>
        </p:nvSpPr>
        <p:spPr>
          <a:xfrm>
            <a:off x="4116975"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6"/>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47" name="Google Shape;147;p26"/>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148"/>
        <p:cNvGrpSpPr/>
        <p:nvPr/>
      </p:nvGrpSpPr>
      <p:grpSpPr>
        <a:xfrm>
          <a:off x="0" y="0"/>
          <a:ext cx="0" cy="0"/>
          <a:chOff x="0" y="0"/>
          <a:chExt cx="0" cy="0"/>
        </a:xfrm>
      </p:grpSpPr>
      <p:pic>
        <p:nvPicPr>
          <p:cNvPr id="149" name="Google Shape;149;p27"/>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0" name="Google Shape;150;p27"/>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7"/>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2" name="Google Shape;152;p27"/>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5" name="Google Shape;155;p28"/>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8"/>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7" name="Google Shape;157;p2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58" name="Google Shape;158;p28"/>
          <p:cNvSpPr txBox="1">
            <a:spLocks noGrp="1"/>
          </p:cNvSpPr>
          <p:nvPr>
            <p:ph type="body" idx="1"/>
          </p:nvPr>
        </p:nvSpPr>
        <p:spPr>
          <a:xfrm>
            <a:off x="5112400" y="165750"/>
            <a:ext cx="3878400" cy="4760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159"/>
        <p:cNvGrpSpPr/>
        <p:nvPr/>
      </p:nvGrpSpPr>
      <p:grpSpPr>
        <a:xfrm>
          <a:off x="0" y="0"/>
          <a:ext cx="0" cy="0"/>
          <a:chOff x="0" y="0"/>
          <a:chExt cx="0" cy="0"/>
        </a:xfrm>
      </p:grpSpPr>
      <p:pic>
        <p:nvPicPr>
          <p:cNvPr id="160" name="Google Shape;160;p29"/>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1" name="Google Shape;161;p29"/>
          <p:cNvSpPr txBox="1">
            <a:spLocks noGrp="1"/>
          </p:cNvSpPr>
          <p:nvPr>
            <p:ph type="title"/>
          </p:nvPr>
        </p:nvSpPr>
        <p:spPr>
          <a:xfrm>
            <a:off x="199375" y="205750"/>
            <a:ext cx="44670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2" name="Google Shape;162;p29"/>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5" name="Google Shape;165;p30"/>
          <p:cNvSpPr txBox="1">
            <a:spLocks noGrp="1"/>
          </p:cNvSpPr>
          <p:nvPr>
            <p:ph type="title"/>
          </p:nvPr>
        </p:nvSpPr>
        <p:spPr>
          <a:xfrm>
            <a:off x="5011025" y="81300"/>
            <a:ext cx="3990000" cy="489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6" name="Google Shape;166;p3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67" name="Google Shape;167;p30"/>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22" name="Google Shape;22;p4"/>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23" name="Google Shape;23;p4"/>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4" name="Google Shape;24;p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2">
            <a:alphaModFix amt="85000"/>
          </a:blip>
          <a:srcRect/>
          <a:stretch/>
        </p:blipFill>
        <p:spPr>
          <a:xfrm>
            <a:off x="-3" y="0"/>
            <a:ext cx="4303553" cy="5143501"/>
          </a:xfrm>
          <a:prstGeom prst="rect">
            <a:avLst/>
          </a:prstGeom>
          <a:noFill/>
          <a:ln>
            <a:noFill/>
          </a:ln>
        </p:spPr>
      </p:pic>
      <p:sp>
        <p:nvSpPr>
          <p:cNvPr id="170" name="Google Shape;170;p31"/>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1" name="Google Shape;171;p3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72"/>
        <p:cNvGrpSpPr/>
        <p:nvPr/>
      </p:nvGrpSpPr>
      <p:grpSpPr>
        <a:xfrm>
          <a:off x="0" y="0"/>
          <a:ext cx="0" cy="0"/>
          <a:chOff x="0" y="0"/>
          <a:chExt cx="0" cy="0"/>
        </a:xfrm>
      </p:grpSpPr>
      <p:pic>
        <p:nvPicPr>
          <p:cNvPr id="173" name="Google Shape;173;p32"/>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4" name="Google Shape;174;p32"/>
          <p:cNvSpPr txBox="1">
            <a:spLocks noGrp="1"/>
          </p:cNvSpPr>
          <p:nvPr>
            <p:ph type="title"/>
          </p:nvPr>
        </p:nvSpPr>
        <p:spPr>
          <a:xfrm>
            <a:off x="104550" y="143525"/>
            <a:ext cx="4634100" cy="450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5" name="Google Shape;175;p3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76"/>
        <p:cNvGrpSpPr/>
        <p:nvPr/>
      </p:nvGrpSpPr>
      <p:grpSpPr>
        <a:xfrm>
          <a:off x="0" y="0"/>
          <a:ext cx="0" cy="0"/>
          <a:chOff x="0" y="0"/>
          <a:chExt cx="0" cy="0"/>
        </a:xfrm>
      </p:grpSpPr>
      <p:pic>
        <p:nvPicPr>
          <p:cNvPr id="177" name="Google Shape;177;p33"/>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8" name="Google Shape;178;p33"/>
          <p:cNvSpPr txBox="1">
            <a:spLocks noGrp="1"/>
          </p:cNvSpPr>
          <p:nvPr>
            <p:ph type="title"/>
          </p:nvPr>
        </p:nvSpPr>
        <p:spPr>
          <a:xfrm>
            <a:off x="5019050" y="112425"/>
            <a:ext cx="4074900" cy="48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600"/>
              <a:buNone/>
              <a:defRPr sz="3600" b="1">
                <a:solidFill>
                  <a:schemeClr val="dk2"/>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9" name="Google Shape;179;p3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0" name="Google Shape;180;p33"/>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5 1">
  <p:cSld name="CUSTOM_4_1">
    <p:spTree>
      <p:nvGrpSpPr>
        <p:cNvPr id="1" name="Shape 181"/>
        <p:cNvGrpSpPr/>
        <p:nvPr/>
      </p:nvGrpSpPr>
      <p:grpSpPr>
        <a:xfrm>
          <a:off x="0" y="0"/>
          <a:ext cx="0" cy="0"/>
          <a:chOff x="0" y="0"/>
          <a:chExt cx="0" cy="0"/>
        </a:xfrm>
      </p:grpSpPr>
      <p:pic>
        <p:nvPicPr>
          <p:cNvPr id="182" name="Google Shape;182;p34"/>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83" name="Google Shape;183;p34"/>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84" name="Google Shape;184;p3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85"/>
        <p:cNvGrpSpPr/>
        <p:nvPr/>
      </p:nvGrpSpPr>
      <p:grpSpPr>
        <a:xfrm>
          <a:off x="0" y="0"/>
          <a:ext cx="0" cy="0"/>
          <a:chOff x="0" y="0"/>
          <a:chExt cx="0" cy="0"/>
        </a:xfrm>
      </p:grpSpPr>
      <p:pic>
        <p:nvPicPr>
          <p:cNvPr id="186" name="Google Shape;186;p35"/>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pic>
        <p:nvPicPr>
          <p:cNvPr id="187" name="Google Shape;187;p3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8" name="Google Shape;188;p35"/>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89" name="Google Shape;189;p35"/>
          <p:cNvSpPr txBox="1">
            <a:spLocks noGrp="1"/>
          </p:cNvSpPr>
          <p:nvPr>
            <p:ph type="title"/>
          </p:nvPr>
        </p:nvSpPr>
        <p:spPr>
          <a:xfrm>
            <a:off x="4307924" y="205750"/>
            <a:ext cx="46242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5 1 3">
  <p:cSld name="CUSTOM_4_1_3">
    <p:spTree>
      <p:nvGrpSpPr>
        <p:cNvPr id="1" name="Shape 190"/>
        <p:cNvGrpSpPr/>
        <p:nvPr/>
      </p:nvGrpSpPr>
      <p:grpSpPr>
        <a:xfrm>
          <a:off x="0" y="0"/>
          <a:ext cx="0" cy="0"/>
          <a:chOff x="0" y="0"/>
          <a:chExt cx="0" cy="0"/>
        </a:xfrm>
      </p:grpSpPr>
      <p:pic>
        <p:nvPicPr>
          <p:cNvPr id="191" name="Google Shape;191;p36"/>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92" name="Google Shape;192;p36"/>
          <p:cNvSpPr txBox="1">
            <a:spLocks noGrp="1"/>
          </p:cNvSpPr>
          <p:nvPr>
            <p:ph type="title"/>
          </p:nvPr>
        </p:nvSpPr>
        <p:spPr>
          <a:xfrm>
            <a:off x="94175" y="102050"/>
            <a:ext cx="3867300" cy="455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93" name="Google Shape;193;p36"/>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94" name="Google Shape;194;p36"/>
          <p:cNvSpPr txBox="1">
            <a:spLocks noGrp="1"/>
          </p:cNvSpPr>
          <p:nvPr>
            <p:ph type="body" idx="1"/>
          </p:nvPr>
        </p:nvSpPr>
        <p:spPr>
          <a:xfrm>
            <a:off x="4262050" y="200750"/>
            <a:ext cx="4739100" cy="4775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Google Shape;196;p37"/>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7"/>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sp>
        <p:nvSpPr>
          <p:cNvPr id="198" name="Google Shape;198;p37"/>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99" name="Google Shape;199;p37"/>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200" name="Google Shape;200;p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1" name="Google Shape;201;p37"/>
          <p:cNvPicPr preferRelativeResize="0"/>
          <p:nvPr/>
        </p:nvPicPr>
        <p:blipFill rotWithShape="1">
          <a:blip r:embed="rId3">
            <a:alphaModFix/>
          </a:blip>
          <a:srcRect/>
          <a:stretch/>
        </p:blipFill>
        <p:spPr>
          <a:xfrm>
            <a:off x="3779575" y="421497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04" name="Google Shape;20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5" name="Google Shape;20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06" name="Google Shape;206;p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 name="Google Shape;207;p3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0" name="Google Shape;210;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1" name="Google Shape;211;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2" name="Google Shape;212;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3" name="Google Shape;213;p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4" name="Google Shape;214;p39"/>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7" name="Google Shape;217;p40"/>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8" name="Google Shape;21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9" name="Google Shape;219;p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 name="Google Shape;220;p40"/>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21" name="Google Shape;221;p40"/>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2" name="Google Shape;222;p40"/>
          <p:cNvSpPr txBox="1"/>
          <p:nvPr/>
        </p:nvSpPr>
        <p:spPr>
          <a:xfrm>
            <a:off x="31917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3" name="Google Shape;223;p40"/>
          <p:cNvSpPr txBox="1"/>
          <p:nvPr/>
        </p:nvSpPr>
        <p:spPr>
          <a:xfrm>
            <a:off x="60166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4" name="Google Shape;224;p40"/>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5" name="Google Shape;225;p40"/>
          <p:cNvSpPr txBox="1"/>
          <p:nvPr/>
        </p:nvSpPr>
        <p:spPr>
          <a:xfrm>
            <a:off x="31950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6" name="Google Shape;226;p40"/>
          <p:cNvSpPr txBox="1"/>
          <p:nvPr/>
        </p:nvSpPr>
        <p:spPr>
          <a:xfrm>
            <a:off x="60310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7" name="Google Shape;227;p40"/>
          <p:cNvSpPr txBox="1">
            <a:spLocks noGrp="1"/>
          </p:cNvSpPr>
          <p:nvPr>
            <p:ph type="body" idx="2"/>
          </p:nvPr>
        </p:nvSpPr>
        <p:spPr>
          <a:xfrm>
            <a:off x="32355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8" name="Google Shape;228;p40"/>
          <p:cNvSpPr txBox="1">
            <a:spLocks noGrp="1"/>
          </p:cNvSpPr>
          <p:nvPr>
            <p:ph type="body" idx="3"/>
          </p:nvPr>
        </p:nvSpPr>
        <p:spPr>
          <a:xfrm>
            <a:off x="60748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9" name="Google Shape;229;p40"/>
          <p:cNvSpPr txBox="1">
            <a:spLocks noGrp="1"/>
          </p:cNvSpPr>
          <p:nvPr>
            <p:ph type="title" idx="4"/>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0" name="Google Shape;230;p40"/>
          <p:cNvSpPr txBox="1">
            <a:spLocks noGrp="1"/>
          </p:cNvSpPr>
          <p:nvPr>
            <p:ph type="title" idx="5"/>
          </p:nvPr>
        </p:nvSpPr>
        <p:spPr>
          <a:xfrm>
            <a:off x="32820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1" name="Google Shape;231;p40"/>
          <p:cNvSpPr txBox="1">
            <a:spLocks noGrp="1"/>
          </p:cNvSpPr>
          <p:nvPr>
            <p:ph type="title" idx="6"/>
          </p:nvPr>
        </p:nvSpPr>
        <p:spPr>
          <a:xfrm>
            <a:off x="60893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27" name="Google Shape;27;p5"/>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28" name="Google Shape;28;p5"/>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0" name="Google Shape;30;p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4" name="Google Shape;234;p41"/>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35" name="Google Shape;23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4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7" name="Google Shape;237;p4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38" name="Google Shape;238;p41"/>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39" name="Google Shape;239;p41"/>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0" name="Google Shape;240;p41"/>
          <p:cNvSpPr txBox="1">
            <a:spLocks noGrp="1"/>
          </p:cNvSpPr>
          <p:nvPr>
            <p:ph type="body" idx="2"/>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41" name="Google Shape;241;p41"/>
          <p:cNvSpPr txBox="1">
            <a:spLocks noGrp="1"/>
          </p:cNvSpPr>
          <p:nvPr>
            <p:ph type="title" idx="3"/>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44" name="Google Shape;244;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4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6" name="Google Shape;246;p42"/>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47" name="Google Shape;247;p42"/>
          <p:cNvSpPr txBox="1"/>
          <p:nvPr/>
        </p:nvSpPr>
        <p:spPr>
          <a:xfrm>
            <a:off x="3723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48" name="Google Shape;248;p42"/>
          <p:cNvSpPr txBox="1"/>
          <p:nvPr/>
        </p:nvSpPr>
        <p:spPr>
          <a:xfrm>
            <a:off x="3756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9" name="Google Shape;249;p42"/>
          <p:cNvSpPr txBox="1">
            <a:spLocks noGrp="1"/>
          </p:cNvSpPr>
          <p:nvPr>
            <p:ph type="body" idx="1"/>
          </p:nvPr>
        </p:nvSpPr>
        <p:spPr>
          <a:xfrm>
            <a:off x="4161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0" name="Google Shape;250;p42"/>
          <p:cNvSpPr txBox="1">
            <a:spLocks noGrp="1"/>
          </p:cNvSpPr>
          <p:nvPr>
            <p:ph type="title" idx="2"/>
          </p:nvPr>
        </p:nvSpPr>
        <p:spPr>
          <a:xfrm>
            <a:off x="4626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1" name="Google Shape;251;p42"/>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4" name="Google Shape;254;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5" name="Google Shape;255;p4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6" name="Google Shape;256;p43"/>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57" name="Google Shape;257;p43"/>
          <p:cNvSpPr txBox="1"/>
          <p:nvPr/>
        </p:nvSpPr>
        <p:spPr>
          <a:xfrm>
            <a:off x="3778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58" name="Google Shape;258;p43"/>
          <p:cNvSpPr txBox="1"/>
          <p:nvPr/>
        </p:nvSpPr>
        <p:spPr>
          <a:xfrm>
            <a:off x="3922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59" name="Google Shape;259;p43"/>
          <p:cNvSpPr txBox="1">
            <a:spLocks noGrp="1"/>
          </p:cNvSpPr>
          <p:nvPr>
            <p:ph type="body" idx="1"/>
          </p:nvPr>
        </p:nvSpPr>
        <p:spPr>
          <a:xfrm>
            <a:off x="4360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0" name="Google Shape;260;p43"/>
          <p:cNvSpPr txBox="1">
            <a:spLocks noGrp="1"/>
          </p:cNvSpPr>
          <p:nvPr>
            <p:ph type="title" idx="2"/>
          </p:nvPr>
        </p:nvSpPr>
        <p:spPr>
          <a:xfrm>
            <a:off x="4505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1" name="Google Shape;261;p43"/>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4" name="Google Shape;26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5" name="Google Shape;265;p4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6" name="Google Shape;266;p44"/>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2_Title Only">
  <p:cSld name="2_Title Only">
    <p:spTree>
      <p:nvGrpSpPr>
        <p:cNvPr id="1" name="Shape 267"/>
        <p:cNvGrpSpPr/>
        <p:nvPr/>
      </p:nvGrpSpPr>
      <p:grpSpPr>
        <a:xfrm>
          <a:off x="0" y="0"/>
          <a:ext cx="0" cy="0"/>
          <a:chOff x="0" y="0"/>
          <a:chExt cx="0" cy="0"/>
        </a:xfrm>
      </p:grpSpPr>
      <p:sp>
        <p:nvSpPr>
          <p:cNvPr id="268" name="Google Shape;268;p45"/>
          <p:cNvSpPr txBox="1">
            <a:spLocks noGrp="1"/>
          </p:cNvSpPr>
          <p:nvPr>
            <p:ph type="dt" idx="10"/>
          </p:nvPr>
        </p:nvSpPr>
        <p:spPr>
          <a:xfrm>
            <a:off x="366824" y="4831055"/>
            <a:ext cx="2133600" cy="274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9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69" name="Google Shape;269;p45"/>
          <p:cNvSpPr txBox="1">
            <a:spLocks noGrp="1"/>
          </p:cNvSpPr>
          <p:nvPr>
            <p:ph type="sldNum" idx="12"/>
          </p:nvPr>
        </p:nvSpPr>
        <p:spPr>
          <a:xfrm>
            <a:off x="6705600" y="4834417"/>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45"/>
          <p:cNvSpPr txBox="1">
            <a:spLocks noGrp="1"/>
          </p:cNvSpPr>
          <p:nvPr>
            <p:ph type="title"/>
          </p:nvPr>
        </p:nvSpPr>
        <p:spPr>
          <a:xfrm>
            <a:off x="366824" y="215153"/>
            <a:ext cx="8015100" cy="685800"/>
          </a:xfrm>
          <a:prstGeom prst="rect">
            <a:avLst/>
          </a:prstGeom>
          <a:noFill/>
          <a:ln>
            <a:noFill/>
          </a:ln>
        </p:spPr>
        <p:txBody>
          <a:bodyPr spcFirstLastPara="1" wrap="square" lIns="67850" tIns="33350" rIns="67850" bIns="33350" anchor="ctr" anchorCtr="0">
            <a:noAutofit/>
          </a:bodyPr>
          <a:lstStyle>
            <a:lvl1pPr marR="0" lvl="0" algn="l" rtl="0">
              <a:lnSpc>
                <a:spcPct val="95000"/>
              </a:lnSpc>
              <a:spcBef>
                <a:spcPts val="0"/>
              </a:spcBef>
              <a:spcAft>
                <a:spcPts val="0"/>
              </a:spcAft>
              <a:buSzPts val="4000"/>
              <a:buNone/>
              <a:defRPr sz="2800" b="1" i="0" u="none" strike="noStrike" cap="none">
                <a:solidFill>
                  <a:srgbClr val="273272"/>
                </a:solidFill>
                <a:latin typeface="Arial"/>
                <a:ea typeface="Arial"/>
                <a:cs typeface="Arial"/>
                <a:sym typeface="Arial"/>
              </a:defRPr>
            </a:lvl1pPr>
            <a:lvl2pPr marR="0" lvl="1"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2pPr>
            <a:lvl3pPr marR="0" lvl="2"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3pPr>
            <a:lvl4pPr marR="0" lvl="3"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4pPr>
            <a:lvl5pPr marR="0" lvl="4"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5pPr>
            <a:lvl6pPr marR="0" lvl="5" algn="ctr" rtl="0">
              <a:spcBef>
                <a:spcPts val="0"/>
              </a:spcBef>
              <a:spcAft>
                <a:spcPts val="0"/>
              </a:spcAft>
              <a:buSzPts val="2400"/>
              <a:buNone/>
              <a:defRPr sz="3200" b="1" i="0" u="none" strike="noStrike" cap="none">
                <a:solidFill>
                  <a:schemeClr val="lt1"/>
                </a:solidFill>
                <a:latin typeface="Arial"/>
                <a:ea typeface="Arial"/>
                <a:cs typeface="Arial"/>
                <a:sym typeface="Arial"/>
              </a:defRPr>
            </a:lvl6pPr>
            <a:lvl7pPr marR="0" lvl="6" algn="ctr" rtl="0">
              <a:spcBef>
                <a:spcPts val="0"/>
              </a:spcBef>
              <a:spcAft>
                <a:spcPts val="0"/>
              </a:spcAft>
              <a:buSzPts val="2400"/>
              <a:buNone/>
              <a:defRPr sz="3200" b="1" i="0" u="none" strike="noStrike" cap="none">
                <a:solidFill>
                  <a:schemeClr val="lt1"/>
                </a:solidFill>
                <a:latin typeface="Arial"/>
                <a:ea typeface="Arial"/>
                <a:cs typeface="Arial"/>
                <a:sym typeface="Arial"/>
              </a:defRPr>
            </a:lvl7pPr>
            <a:lvl8pPr marR="0" lvl="7" algn="ctr" rtl="0">
              <a:spcBef>
                <a:spcPts val="0"/>
              </a:spcBef>
              <a:spcAft>
                <a:spcPts val="0"/>
              </a:spcAft>
              <a:buSzPts val="2400"/>
              <a:buNone/>
              <a:defRPr sz="3200" b="1" i="0" u="none" strike="noStrike" cap="none">
                <a:solidFill>
                  <a:schemeClr val="lt1"/>
                </a:solidFill>
                <a:latin typeface="Arial"/>
                <a:ea typeface="Arial"/>
                <a:cs typeface="Arial"/>
                <a:sym typeface="Arial"/>
              </a:defRPr>
            </a:lvl8pPr>
            <a:lvl9pPr marR="0" lvl="8" algn="ctr" rtl="0">
              <a:spcBef>
                <a:spcPts val="0"/>
              </a:spcBef>
              <a:spcAft>
                <a:spcPts val="0"/>
              </a:spcAft>
              <a:buSzPts val="2400"/>
              <a:buNone/>
              <a:defRPr sz="3200" b="1" i="0" u="none" strike="noStrike" cap="none">
                <a:solidFill>
                  <a:schemeClr val="lt1"/>
                </a:solidFill>
                <a:latin typeface="Arial"/>
                <a:ea typeface="Arial"/>
                <a:cs typeface="Arial"/>
                <a:sym typeface="Arial"/>
              </a:defRPr>
            </a:lvl9pPr>
          </a:lstStyle>
          <a:p>
            <a:endParaRPr/>
          </a:p>
        </p:txBody>
      </p:sp>
      <p:pic>
        <p:nvPicPr>
          <p:cNvPr id="271" name="Google Shape;271;p45"/>
          <p:cNvPicPr preferRelativeResize="0"/>
          <p:nvPr/>
        </p:nvPicPr>
        <p:blipFill rotWithShape="1">
          <a:blip r:embed="rId2">
            <a:alphaModFix/>
          </a:blip>
          <a:srcRect/>
          <a:stretch/>
        </p:blipFill>
        <p:spPr>
          <a:xfrm>
            <a:off x="8047604" y="228601"/>
            <a:ext cx="867796" cy="675564"/>
          </a:xfrm>
          <a:prstGeom prst="rect">
            <a:avLst/>
          </a:prstGeom>
          <a:noFill/>
          <a:ln>
            <a:noFill/>
          </a:ln>
        </p:spPr>
      </p:pic>
      <p:sp>
        <p:nvSpPr>
          <p:cNvPr id="272" name="Google Shape;272;p45"/>
          <p:cNvSpPr txBox="1">
            <a:spLocks noGrp="1"/>
          </p:cNvSpPr>
          <p:nvPr>
            <p:ph type="body" idx="1"/>
          </p:nvPr>
        </p:nvSpPr>
        <p:spPr>
          <a:xfrm>
            <a:off x="366824" y="1034303"/>
            <a:ext cx="8472300" cy="3712500"/>
          </a:xfrm>
          <a:prstGeom prst="rect">
            <a:avLst/>
          </a:prstGeom>
          <a:noFill/>
          <a:ln>
            <a:noFill/>
          </a:ln>
        </p:spPr>
        <p:txBody>
          <a:bodyPr spcFirstLastPara="1" wrap="square" lIns="68575" tIns="34275" rIns="68575" bIns="34275" anchor="t" anchorCtr="0">
            <a:noAutofit/>
          </a:bodyPr>
          <a:lstStyle>
            <a:lvl1pPr marL="457200" marR="0" lvl="0" indent="-336550" algn="l" rtl="0">
              <a:spcBef>
                <a:spcPts val="0"/>
              </a:spcBef>
              <a:spcAft>
                <a:spcPts val="0"/>
              </a:spcAft>
              <a:buClr>
                <a:srgbClr val="000080"/>
              </a:buClr>
              <a:buSzPts val="17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4pPr>
            <a:lvl5pPr marL="2286000" marR="0" lvl="4"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34" name="Google Shape;34;p6"/>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35" name="Google Shape;35;p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6" name="Google Shape;36;p6"/>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7" name="Google Shape;37;p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0" name="Google Shape;40;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 name="Google Shape;43;p7"/>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6" name="Google Shape;46;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7" name="Google Shape;47;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8" name="Google Shape;4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 name="Google Shape;50;p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9"/>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0"/>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60" name="Google Shape;60;p1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61" name="Google Shape;61;p10"/>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4000"/>
              <a:buFont typeface="Open Sans SemiBold"/>
              <a:buNone/>
              <a:defRPr sz="4000" b="0" i="0" u="none" strike="noStrike" cap="none">
                <a:solidFill>
                  <a:srgbClr val="434343"/>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y_XWJus8M5ZwSQ2cvEOzCjlOmsmXOnN4/view?usp=sharing"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document/u/2/d/1ey9M0WZTrOWFL-6HiGtwsYxgceYKV6IUhABXkxB_Fuc/edit"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riscv.org/regulations/"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mailto:help@riscv.org"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riscv.org/community/community-code-of-conduct/"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7"/>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4500"/>
              <a:buFont typeface="Arial"/>
              <a:buNone/>
            </a:pPr>
            <a:r>
              <a:rPr lang="en" dirty="0"/>
              <a:t>DTPM SIG</a:t>
            </a:r>
            <a:endParaRPr dirty="0"/>
          </a:p>
        </p:txBody>
      </p:sp>
      <p:sp>
        <p:nvSpPr>
          <p:cNvPr id="309" name="Google Shape;309;p47"/>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dirty="0"/>
              <a:t>03/08/2023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ED9880-8923-01D6-0ED7-7DD07A0F5235}"/>
              </a:ext>
            </a:extLst>
          </p:cNvPr>
          <p:cNvSpPr>
            <a:spLocks noGrp="1"/>
          </p:cNvSpPr>
          <p:nvPr>
            <p:ph type="title"/>
          </p:nvPr>
        </p:nvSpPr>
        <p:spPr/>
        <p:txBody>
          <a:bodyPr/>
          <a:lstStyle/>
          <a:p>
            <a:r>
              <a:rPr lang="en-US" dirty="0"/>
              <a:t>Gap Analysis Summary - Trace</a:t>
            </a:r>
          </a:p>
        </p:txBody>
      </p:sp>
      <p:graphicFrame>
        <p:nvGraphicFramePr>
          <p:cNvPr id="4" name="Table 3">
            <a:extLst>
              <a:ext uri="{FF2B5EF4-FFF2-40B4-BE49-F238E27FC236}">
                <a16:creationId xmlns:a16="http://schemas.microsoft.com/office/drawing/2014/main" id="{CAE35A0C-1485-25C7-6E09-EBEA90ABD109}"/>
              </a:ext>
            </a:extLst>
          </p:cNvPr>
          <p:cNvGraphicFramePr>
            <a:graphicFrameLocks noGrp="1"/>
          </p:cNvGraphicFramePr>
          <p:nvPr>
            <p:extLst>
              <p:ext uri="{D42A27DB-BD31-4B8C-83A1-F6EECF244321}">
                <p14:modId xmlns:p14="http://schemas.microsoft.com/office/powerpoint/2010/main" val="1766848013"/>
              </p:ext>
            </p:extLst>
          </p:nvPr>
        </p:nvGraphicFramePr>
        <p:xfrm>
          <a:off x="580868" y="964325"/>
          <a:ext cx="8049253" cy="1497678"/>
        </p:xfrm>
        <a:graphic>
          <a:graphicData uri="http://schemas.openxmlformats.org/drawingml/2006/table">
            <a:tbl>
              <a:tblPr/>
              <a:tblGrid>
                <a:gridCol w="1955978">
                  <a:extLst>
                    <a:ext uri="{9D8B030D-6E8A-4147-A177-3AD203B41FA5}">
                      <a16:colId xmlns:a16="http://schemas.microsoft.com/office/drawing/2014/main" val="3138595596"/>
                    </a:ext>
                  </a:extLst>
                </a:gridCol>
                <a:gridCol w="493521">
                  <a:extLst>
                    <a:ext uri="{9D8B030D-6E8A-4147-A177-3AD203B41FA5}">
                      <a16:colId xmlns:a16="http://schemas.microsoft.com/office/drawing/2014/main" val="1487906342"/>
                    </a:ext>
                  </a:extLst>
                </a:gridCol>
                <a:gridCol w="3854083">
                  <a:extLst>
                    <a:ext uri="{9D8B030D-6E8A-4147-A177-3AD203B41FA5}">
                      <a16:colId xmlns:a16="http://schemas.microsoft.com/office/drawing/2014/main" val="547433906"/>
                    </a:ext>
                  </a:extLst>
                </a:gridCol>
                <a:gridCol w="1745671">
                  <a:extLst>
                    <a:ext uri="{9D8B030D-6E8A-4147-A177-3AD203B41FA5}">
                      <a16:colId xmlns:a16="http://schemas.microsoft.com/office/drawing/2014/main" val="1656653889"/>
                    </a:ext>
                  </a:extLst>
                </a:gridCol>
              </a:tblGrid>
              <a:tr h="372555">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Item</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Priority</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Current Status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Next Steps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427528768"/>
                  </a:ext>
                </a:extLst>
              </a:tr>
              <a:tr h="430875">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1000" b="1" dirty="0">
                          <a:effectLst/>
                          <a:latin typeface="Calibri" panose="020F0502020204030204" pitchFamily="34" charset="0"/>
                        </a:rPr>
                        <a:t> </a:t>
                      </a:r>
                      <a:r>
                        <a:rPr lang="en-GB" sz="1000" b="1" dirty="0" err="1">
                          <a:effectLst/>
                          <a:latin typeface="Calibri" panose="020F0502020204030204" pitchFamily="34" charset="0"/>
                        </a:rPr>
                        <a:t>eTrace</a:t>
                      </a:r>
                      <a:r>
                        <a:rPr lang="en-GB" sz="1000" b="1" dirty="0">
                          <a:effectLst/>
                          <a:latin typeface="Calibri" panose="020F0502020204030204" pitchFamily="34" charset="0"/>
                        </a:rPr>
                        <a:t> packet encapsulation for transport</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High</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In discussion – hopefully fast track</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Will be presenting proposal in SoC HC [March 2023]</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823581296"/>
                  </a:ext>
                </a:extLst>
              </a:tr>
              <a:tr h="249971">
                <a:tc>
                  <a:txBody>
                    <a:bodyPr/>
                    <a:lstStyle/>
                    <a:p>
                      <a:pPr marL="0" marR="0" fontAlgn="t">
                        <a:spcBef>
                          <a:spcPts val="0"/>
                        </a:spcBef>
                        <a:spcAft>
                          <a:spcPts val="0"/>
                        </a:spcAft>
                      </a:pPr>
                      <a:r>
                        <a:rPr lang="en-GB" sz="1000" b="1" dirty="0" err="1">
                          <a:effectLst/>
                          <a:latin typeface="Calibri" panose="020F0502020204030204" pitchFamily="34" charset="0"/>
                        </a:rPr>
                        <a:t>eTrace</a:t>
                      </a:r>
                      <a:r>
                        <a:rPr lang="en-GB" sz="1000" b="1" dirty="0">
                          <a:effectLst/>
                          <a:latin typeface="Calibri" panose="020F0502020204030204" pitchFamily="34" charset="0"/>
                        </a:rPr>
                        <a:t> vector extension support</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No changes needed for instruction trace.  Data trace will need extending</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855206136"/>
                  </a:ext>
                </a:extLst>
              </a:tr>
              <a:tr h="234267">
                <a:tc>
                  <a:txBody>
                    <a:bodyPr/>
                    <a:lstStyle/>
                    <a:p>
                      <a:pPr marL="0" marR="0" fontAlgn="t">
                        <a:spcBef>
                          <a:spcPts val="0"/>
                        </a:spcBef>
                        <a:spcAft>
                          <a:spcPts val="0"/>
                        </a:spcAft>
                      </a:pPr>
                      <a:r>
                        <a:rPr lang="en-GB" sz="1000" b="1" dirty="0">
                          <a:effectLst/>
                          <a:latin typeface="Calibri" panose="020F0502020204030204" pitchFamily="34" charset="0"/>
                        </a:rPr>
                        <a:t>Cycle Accurate</a:t>
                      </a:r>
                      <a:endParaRPr lang="en-US" sz="1000" b="1"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996432693"/>
                  </a:ext>
                </a:extLst>
              </a:tr>
              <a:tr h="159133">
                <a:tc>
                  <a:txBody>
                    <a:bodyPr/>
                    <a:lstStyle/>
                    <a:p>
                      <a:pPr marL="0" marR="0" fontAlgn="t">
                        <a:spcBef>
                          <a:spcPts val="0"/>
                        </a:spcBef>
                        <a:spcAft>
                          <a:spcPts val="0"/>
                        </a:spcAft>
                      </a:pPr>
                      <a:r>
                        <a:rPr lang="en-GB" sz="1000" b="1" dirty="0">
                          <a:effectLst/>
                          <a:latin typeface="Calibri" panose="020F0502020204030204" pitchFamily="34" charset="0"/>
                        </a:rPr>
                        <a:t>Trace-to-Memory</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640910648"/>
                  </a:ext>
                </a:extLst>
              </a:tr>
            </a:tbl>
          </a:graphicData>
        </a:graphic>
      </p:graphicFrame>
    </p:spTree>
    <p:extLst>
      <p:ext uri="{BB962C8B-B14F-4D97-AF65-F5344CB8AC3E}">
        <p14:creationId xmlns:p14="http://schemas.microsoft.com/office/powerpoint/2010/main" val="1934288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ED9880-8923-01D6-0ED7-7DD07A0F5235}"/>
              </a:ext>
            </a:extLst>
          </p:cNvPr>
          <p:cNvSpPr>
            <a:spLocks noGrp="1"/>
          </p:cNvSpPr>
          <p:nvPr>
            <p:ph type="title"/>
          </p:nvPr>
        </p:nvSpPr>
        <p:spPr/>
        <p:txBody>
          <a:bodyPr/>
          <a:lstStyle/>
          <a:p>
            <a:r>
              <a:rPr lang="en-US" dirty="0"/>
              <a:t>Gap Analysis Summary – Other</a:t>
            </a:r>
          </a:p>
        </p:txBody>
      </p:sp>
      <p:graphicFrame>
        <p:nvGraphicFramePr>
          <p:cNvPr id="4" name="Table 3">
            <a:extLst>
              <a:ext uri="{FF2B5EF4-FFF2-40B4-BE49-F238E27FC236}">
                <a16:creationId xmlns:a16="http://schemas.microsoft.com/office/drawing/2014/main" id="{CAE35A0C-1485-25C7-6E09-EBEA90ABD109}"/>
              </a:ext>
            </a:extLst>
          </p:cNvPr>
          <p:cNvGraphicFramePr>
            <a:graphicFrameLocks noGrp="1"/>
          </p:cNvGraphicFramePr>
          <p:nvPr>
            <p:extLst>
              <p:ext uri="{D42A27DB-BD31-4B8C-83A1-F6EECF244321}">
                <p14:modId xmlns:p14="http://schemas.microsoft.com/office/powerpoint/2010/main" val="1548287854"/>
              </p:ext>
            </p:extLst>
          </p:nvPr>
        </p:nvGraphicFramePr>
        <p:xfrm>
          <a:off x="580868" y="964325"/>
          <a:ext cx="8049253" cy="1365817"/>
        </p:xfrm>
        <a:graphic>
          <a:graphicData uri="http://schemas.openxmlformats.org/drawingml/2006/table">
            <a:tbl>
              <a:tblPr/>
              <a:tblGrid>
                <a:gridCol w="1955978">
                  <a:extLst>
                    <a:ext uri="{9D8B030D-6E8A-4147-A177-3AD203B41FA5}">
                      <a16:colId xmlns:a16="http://schemas.microsoft.com/office/drawing/2014/main" val="3138595596"/>
                    </a:ext>
                  </a:extLst>
                </a:gridCol>
                <a:gridCol w="493521">
                  <a:extLst>
                    <a:ext uri="{9D8B030D-6E8A-4147-A177-3AD203B41FA5}">
                      <a16:colId xmlns:a16="http://schemas.microsoft.com/office/drawing/2014/main" val="1487906342"/>
                    </a:ext>
                  </a:extLst>
                </a:gridCol>
                <a:gridCol w="3854083">
                  <a:extLst>
                    <a:ext uri="{9D8B030D-6E8A-4147-A177-3AD203B41FA5}">
                      <a16:colId xmlns:a16="http://schemas.microsoft.com/office/drawing/2014/main" val="547433906"/>
                    </a:ext>
                  </a:extLst>
                </a:gridCol>
                <a:gridCol w="1745671">
                  <a:extLst>
                    <a:ext uri="{9D8B030D-6E8A-4147-A177-3AD203B41FA5}">
                      <a16:colId xmlns:a16="http://schemas.microsoft.com/office/drawing/2014/main" val="1656653889"/>
                    </a:ext>
                  </a:extLst>
                </a:gridCol>
              </a:tblGrid>
              <a:tr h="372555">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Item</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Priority</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Current Status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Next Steps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427528768"/>
                  </a:ext>
                </a:extLst>
              </a:tr>
              <a:tr h="573242">
                <a:tc>
                  <a:txBody>
                    <a:bodyPr/>
                    <a:lstStyle/>
                    <a:p>
                      <a:pPr marL="0" marR="0" fontAlgn="t">
                        <a:spcBef>
                          <a:spcPts val="0"/>
                        </a:spcBef>
                        <a:spcAft>
                          <a:spcPts val="0"/>
                        </a:spcAft>
                      </a:pPr>
                      <a:r>
                        <a:rPr lang="en-GB" sz="1000" b="1" dirty="0">
                          <a:effectLst/>
                          <a:latin typeface="Calibri" panose="020F0502020204030204" pitchFamily="34" charset="0"/>
                        </a:rPr>
                        <a:t>Competitive analysis of debug/trace features from different architectures</a:t>
                      </a:r>
                      <a:endParaRPr lang="en-GB"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High</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Identified high but need resource to help with competitive analysis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2661982"/>
                  </a:ext>
                </a:extLst>
              </a:tr>
              <a:tr h="199140">
                <a:tc>
                  <a:txBody>
                    <a:bodyPr/>
                    <a:lstStyle/>
                    <a:p>
                      <a:pPr marL="0" marR="0" fontAlgn="t">
                        <a:spcBef>
                          <a:spcPts val="0"/>
                        </a:spcBef>
                        <a:spcAft>
                          <a:spcPts val="0"/>
                        </a:spcAft>
                      </a:pPr>
                      <a:r>
                        <a:rPr lang="en-GB" sz="1000" b="1" dirty="0">
                          <a:effectLst/>
                          <a:latin typeface="Calibri" panose="020F0502020204030204" pitchFamily="34" charset="0"/>
                        </a:rPr>
                        <a:t>Remote Telemetry</a:t>
                      </a:r>
                      <a:endParaRPr lang="en-GB"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334361292"/>
                  </a:ext>
                </a:extLst>
              </a:tr>
              <a:tr h="199140">
                <a:tc>
                  <a:txBody>
                    <a:bodyPr/>
                    <a:lstStyle/>
                    <a:p>
                      <a:pPr marL="0" marR="0" fontAlgn="t">
                        <a:spcBef>
                          <a:spcPts val="0"/>
                        </a:spcBef>
                        <a:spcAft>
                          <a:spcPts val="0"/>
                        </a:spcAft>
                      </a:pPr>
                      <a:r>
                        <a:rPr lang="en-GB" sz="1000" b="1" dirty="0">
                          <a:effectLst/>
                          <a:latin typeface="Calibri" panose="020F0502020204030204" pitchFamily="34" charset="0"/>
                        </a:rPr>
                        <a:t>Non-CPU performance monitoring</a:t>
                      </a:r>
                      <a:endParaRPr lang="en-GB"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250534320"/>
                  </a:ext>
                </a:extLst>
              </a:tr>
            </a:tbl>
          </a:graphicData>
        </a:graphic>
      </p:graphicFrame>
    </p:spTree>
    <p:extLst>
      <p:ext uri="{BB962C8B-B14F-4D97-AF65-F5344CB8AC3E}">
        <p14:creationId xmlns:p14="http://schemas.microsoft.com/office/powerpoint/2010/main" val="2645027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Maintenance (E-Trace)</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400" dirty="0">
                <a:solidFill>
                  <a:schemeClr val="dk2"/>
                </a:solidFill>
                <a:latin typeface="Open Sans Light"/>
                <a:ea typeface="Open Sans Light"/>
                <a:cs typeface="Open Sans Light"/>
                <a:sym typeface="Open Sans Light"/>
              </a:rPr>
              <a:t>Clarification</a:t>
            </a:r>
            <a:r>
              <a:rPr lang="en-GB" sz="1500" dirty="0">
                <a:solidFill>
                  <a:schemeClr val="dk2"/>
                </a:solidFill>
                <a:latin typeface="Open Sans Light"/>
                <a:ea typeface="Open Sans Light"/>
                <a:cs typeface="Open Sans Light"/>
                <a:sym typeface="Open Sans Light"/>
              </a:rPr>
              <a:t> on push/pop support for data trace</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Examples added to section 4.3 and pull request made</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No functional change</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Need to determine approval process for updating the spec given that it is ratified.</a:t>
            </a:r>
          </a:p>
          <a:p>
            <a:pPr indent="-323850">
              <a:buClr>
                <a:schemeClr val="dk2"/>
              </a:buClr>
              <a:buSzPts val="1500"/>
              <a:buFont typeface="Open Sans Light"/>
              <a:buChar char="●"/>
            </a:pPr>
            <a:r>
              <a:rPr lang="en-GB" sz="1400" dirty="0">
                <a:solidFill>
                  <a:schemeClr val="dk2"/>
                </a:solidFill>
                <a:latin typeface="Open Sans Light"/>
                <a:ea typeface="Open Sans Light"/>
                <a:cs typeface="Open Sans Light"/>
                <a:sym typeface="Open Sans Light"/>
              </a:rPr>
              <a:t>Proposal to change description of tail call </a:t>
            </a:r>
            <a:r>
              <a:rPr lang="en-GB" sz="1400" dirty="0" err="1">
                <a:solidFill>
                  <a:schemeClr val="dk2"/>
                </a:solidFill>
                <a:latin typeface="Open Sans Light"/>
                <a:ea typeface="Open Sans Light"/>
                <a:cs typeface="Open Sans Light"/>
                <a:sym typeface="Open Sans Light"/>
              </a:rPr>
              <a:t>itypes</a:t>
            </a:r>
            <a:r>
              <a:rPr lang="en-GB" sz="1400" dirty="0">
                <a:solidFill>
                  <a:schemeClr val="dk2"/>
                </a:solidFill>
                <a:latin typeface="Open Sans Light"/>
                <a:ea typeface="Open Sans Light"/>
                <a:cs typeface="Open Sans Light"/>
                <a:sym typeface="Open Sans Light"/>
              </a:rPr>
              <a:t> to ‘jumps’ as</a:t>
            </a:r>
          </a:p>
          <a:p>
            <a:pPr lvl="1" indent="-323850">
              <a:buClr>
                <a:schemeClr val="dk2"/>
              </a:buClr>
              <a:buSzPts val="1500"/>
              <a:buFont typeface="Open Sans Light"/>
              <a:buChar char="●"/>
            </a:pPr>
            <a:r>
              <a:rPr lang="en-GB" sz="1200" dirty="0">
                <a:solidFill>
                  <a:schemeClr val="dk2"/>
                </a:solidFill>
                <a:latin typeface="Open Sans Light"/>
                <a:ea typeface="Open Sans Light"/>
                <a:cs typeface="Open Sans Light"/>
                <a:sym typeface="Open Sans Light"/>
              </a:rPr>
              <a:t>Beeman to generate pull  request</a:t>
            </a:r>
          </a:p>
          <a:p>
            <a:pPr indent="-323850">
              <a:buClr>
                <a:schemeClr val="dk2"/>
              </a:buClr>
              <a:buSzPts val="1500"/>
              <a:buFont typeface="Open Sans Light"/>
              <a:buChar char="●"/>
            </a:pPr>
            <a:r>
              <a:rPr lang="en-GB" sz="1600" dirty="0">
                <a:solidFill>
                  <a:schemeClr val="dk2"/>
                </a:solidFill>
                <a:latin typeface="Open Sans Light"/>
                <a:ea typeface="Open Sans Light"/>
                <a:cs typeface="Open Sans Light"/>
                <a:sym typeface="Open Sans Light"/>
              </a:rPr>
              <a:t>Update control section to reference common control document</a:t>
            </a:r>
          </a:p>
          <a:p>
            <a:pPr lvl="1" indent="-323850">
              <a:buClr>
                <a:schemeClr val="dk2"/>
              </a:buClr>
              <a:buSzPts val="1500"/>
              <a:buFont typeface="Open Sans Light"/>
              <a:buChar char="●"/>
            </a:pPr>
            <a:r>
              <a:rPr lang="en-GB" sz="1200" dirty="0">
                <a:solidFill>
                  <a:schemeClr val="dk2"/>
                </a:solidFill>
                <a:latin typeface="Open Sans Light"/>
                <a:ea typeface="Open Sans Light"/>
                <a:cs typeface="Open Sans Light"/>
                <a:sym typeface="Open Sans Light"/>
              </a:rPr>
              <a:t>Not started yet</a:t>
            </a:r>
          </a:p>
          <a:p>
            <a:pPr indent="-323850">
              <a:buClr>
                <a:schemeClr val="dk2"/>
              </a:buClr>
              <a:buSzPts val="1500"/>
              <a:buFont typeface="Open Sans Light"/>
              <a:buChar char="●"/>
            </a:pPr>
            <a:endParaRPr lang="en-GB" sz="1500" dirty="0">
              <a:solidFill>
                <a:schemeClr val="dk2"/>
              </a:solidFill>
              <a:latin typeface="Open Sans Light"/>
              <a:ea typeface="Open Sans Light"/>
              <a:cs typeface="Open Sans Light"/>
              <a:sym typeface="Open Sans Light"/>
            </a:endParaRPr>
          </a:p>
          <a:p>
            <a:pPr lvl="2"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1981020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Meetings / AOB</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2</a:t>
            </a:r>
            <a:r>
              <a:rPr lang="en-GB" sz="1500" baseline="30000" dirty="0">
                <a:solidFill>
                  <a:schemeClr val="dk2"/>
                </a:solidFill>
                <a:latin typeface="Open Sans Light"/>
                <a:ea typeface="Open Sans Light"/>
                <a:cs typeface="Open Sans Light"/>
                <a:sym typeface="Open Sans Light"/>
              </a:rPr>
              <a:t>nd</a:t>
            </a:r>
            <a:r>
              <a:rPr lang="en-GB" sz="1500" dirty="0">
                <a:solidFill>
                  <a:schemeClr val="dk2"/>
                </a:solidFill>
                <a:latin typeface="Open Sans Light"/>
                <a:ea typeface="Open Sans Light"/>
                <a:cs typeface="Open Sans Light"/>
                <a:sym typeface="Open Sans Light"/>
              </a:rPr>
              <a:t> Wednesday of each month</a:t>
            </a:r>
          </a:p>
          <a:p>
            <a:pPr lvl="1"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endParaRPr lang="en-GB" sz="13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AOB</a:t>
            </a:r>
            <a:endParaRPr sz="15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1891521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1"/>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Disclosures</a:t>
            </a:r>
            <a:endParaRPr sz="1500" dirty="0">
              <a:solidFill>
                <a:schemeClr val="dk2"/>
              </a:solidFill>
              <a:latin typeface="Open Sans Light"/>
              <a:ea typeface="Open Sans Light"/>
              <a:cs typeface="Open Sans Light"/>
              <a:sym typeface="Open Sans Light"/>
            </a:endParaRPr>
          </a:p>
          <a:p>
            <a:pPr marL="457200" lvl="0" indent="-323850" algn="l" rtl="0">
              <a:spcBef>
                <a:spcPts val="0"/>
              </a:spcBef>
              <a:spcAft>
                <a:spcPts val="0"/>
              </a:spcAft>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Charter approved by SoC HC</a:t>
            </a:r>
          </a:p>
          <a:p>
            <a:pPr marL="457200" lvl="0" indent="-323850" algn="l" rtl="0">
              <a:spcBef>
                <a:spcPts val="0"/>
              </a:spcBef>
              <a:spcAft>
                <a:spcPts val="0"/>
              </a:spcAft>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Call for Chair/Vice chair closes March 10th</a:t>
            </a:r>
          </a:p>
          <a:p>
            <a:pPr marL="457200" lvl="0" indent="-323850" algn="l" rtl="0">
              <a:spcBef>
                <a:spcPts val="0"/>
              </a:spcBef>
              <a:spcAft>
                <a:spcPts val="0"/>
              </a:spcAft>
              <a:buClr>
                <a:schemeClr val="dk2"/>
              </a:buClr>
              <a:buSzPts val="1500"/>
              <a:buFont typeface="Open Sans Light"/>
              <a:buChar char="●"/>
            </a:pPr>
            <a:r>
              <a:rPr lang="en-GB" sz="1500" dirty="0" err="1">
                <a:solidFill>
                  <a:schemeClr val="dk2"/>
                </a:solidFill>
                <a:latin typeface="Open Sans Light"/>
                <a:ea typeface="Open Sans Light"/>
                <a:cs typeface="Open Sans Light"/>
                <a:sym typeface="Open Sans Light"/>
              </a:rPr>
              <a:t>eTrace</a:t>
            </a:r>
            <a:r>
              <a:rPr lang="en-GB" sz="1500" dirty="0">
                <a:solidFill>
                  <a:schemeClr val="dk2"/>
                </a:solidFill>
                <a:latin typeface="Open Sans Light"/>
                <a:ea typeface="Open Sans Light"/>
                <a:cs typeface="Open Sans Light"/>
                <a:sym typeface="Open Sans Light"/>
              </a:rPr>
              <a:t> packet encapsulation</a:t>
            </a:r>
          </a:p>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Gap Analysis Summary</a:t>
            </a:r>
          </a:p>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Maintenance</a:t>
            </a:r>
            <a:endParaRPr lang="en" sz="15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AOB</a:t>
            </a:r>
            <a:endParaRPr sz="1500" dirty="0">
              <a:solidFill>
                <a:schemeClr val="dk2"/>
              </a:solidFill>
              <a:latin typeface="Open Sans Light"/>
              <a:ea typeface="Open Sans Light"/>
              <a:cs typeface="Open Sans Light"/>
              <a:sym typeface="Open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6"/>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500"/>
              <a:buNone/>
            </a:pPr>
            <a:r>
              <a:rPr lang="en"/>
              <a:t>Disclosures</a:t>
            </a:r>
            <a:endParaRPr/>
          </a:p>
        </p:txBody>
      </p:sp>
      <p:sp>
        <p:nvSpPr>
          <p:cNvPr id="278" name="Google Shape;278;p46"/>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sz="1300" u="sng" dirty="0">
                <a:solidFill>
                  <a:schemeClr val="hlink"/>
                </a:solidFill>
                <a:hlinkClick r:id="rId3"/>
              </a:rPr>
              <a:t>Video link</a:t>
            </a:r>
            <a:endParaRPr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Only RISC-V Members May Attend</a:t>
            </a:r>
            <a:endParaRPr/>
          </a:p>
        </p:txBody>
      </p:sp>
      <p:sp>
        <p:nvSpPr>
          <p:cNvPr id="284" name="Google Shape;28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Non-members are asked to please leave except for Joint Working Groups (JWG).</a:t>
            </a:r>
            <a:endParaRPr sz="1500"/>
          </a:p>
          <a:p>
            <a:pPr marL="457200" lvl="0" indent="-323850" algn="l" rtl="0">
              <a:spcBef>
                <a:spcPts val="0"/>
              </a:spcBef>
              <a:spcAft>
                <a:spcPts val="0"/>
              </a:spcAft>
              <a:buSzPts val="1500"/>
              <a:buChar char="●"/>
            </a:pPr>
            <a:r>
              <a:rPr lang="en" sz="1500"/>
              <a:t>Members share IP protection by virtue of their common membership agreement. Non-members being present jeopardizes that protection. </a:t>
            </a:r>
            <a:r>
              <a:rPr lang="en" sz="1500" u="sng">
                <a:solidFill>
                  <a:schemeClr val="hlink"/>
                </a:solidFill>
                <a:hlinkClick r:id="rId3"/>
              </a:rPr>
              <a:t>Joint working groups</a:t>
            </a:r>
            <a:r>
              <a:rPr lang="en" sz="1500"/>
              <a:t> (JWG) agree that any IP discussed or worked on is fully open source and unencumbered as per the policy.</a:t>
            </a:r>
            <a:endParaRPr sz="1500"/>
          </a:p>
          <a:p>
            <a:pPr marL="457200" lvl="0" indent="-323850" algn="l" rtl="0">
              <a:spcBef>
                <a:spcPts val="0"/>
              </a:spcBef>
              <a:spcAft>
                <a:spcPts val="0"/>
              </a:spcAft>
              <a:buSzPts val="1500"/>
              <a:buChar char="●"/>
            </a:pPr>
            <a:r>
              <a:rPr lang="en" sz="1500"/>
              <a:t>It is easy to become a member. Check out riscv.org/membership</a:t>
            </a:r>
            <a:endParaRPr sz="1500"/>
          </a:p>
          <a:p>
            <a:pPr marL="457200" lvl="0" indent="-323850" algn="l" rtl="0">
              <a:spcBef>
                <a:spcPts val="0"/>
              </a:spcBef>
              <a:spcAft>
                <a:spcPts val="0"/>
              </a:spcAft>
              <a:buSzPts val="1500"/>
              <a:buChar char="●"/>
            </a:pPr>
            <a:r>
              <a:rPr lang="en" sz="1500"/>
              <a:t>If you need work done between non-members or or other orgs and RISC-V, please use a joint working group (JWG).</a:t>
            </a:r>
            <a:endParaRPr sz="1500"/>
          </a:p>
          <a:p>
            <a:pPr marL="914400" lvl="1" indent="-298450" algn="l" rtl="0">
              <a:spcBef>
                <a:spcPts val="0"/>
              </a:spcBef>
              <a:spcAft>
                <a:spcPts val="0"/>
              </a:spcAft>
              <a:buSzPts val="1100"/>
              <a:buChar char="○"/>
            </a:pPr>
            <a:r>
              <a:rPr lang="en" sz="1100"/>
              <a:t>used to allow non-members in SIGs but the SIGs purpose has changed.</a:t>
            </a:r>
            <a:endParaRPr sz="1100"/>
          </a:p>
          <a:p>
            <a:pPr marL="457200" lvl="0" indent="-323850" algn="l" rtl="0">
              <a:spcBef>
                <a:spcPts val="0"/>
              </a:spcBef>
              <a:spcAft>
                <a:spcPts val="0"/>
              </a:spcAft>
              <a:buSzPts val="1500"/>
              <a:buChar char="●"/>
            </a:pPr>
            <a:r>
              <a:rPr lang="en" sz="1500"/>
              <a:t>Please put your name and company (in parens after your name) as your zoom name. If you are an individual member just use the word “individual” instead of company name.</a:t>
            </a:r>
            <a:endParaRPr sz="1500"/>
          </a:p>
          <a:p>
            <a:pPr marL="457200" lvl="0" indent="-323850" algn="l" rtl="0">
              <a:spcBef>
                <a:spcPts val="0"/>
              </a:spcBef>
              <a:spcAft>
                <a:spcPts val="0"/>
              </a:spcAft>
              <a:buSzPts val="1500"/>
              <a:buChar char="●"/>
            </a:pPr>
            <a:r>
              <a:rPr lang="en" sz="1500"/>
              <a:t>Non-member guests may present to the group but should only stay for the presentation.  Guests should leave for any follow on discussions.</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Antitrust Policy Notice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
        <p:nvSpPr>
          <p:cNvPr id="290" name="Google Shape;290;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RISC-V International meetings involve participation by industry competitors, and it is the intention of RISC-V International to conduct all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Examples of types of actions that are prohibited at RISC-V International meetings and in connection with RISC-V International activities are described in the RISC-V International Regulations Article 7 available here: </a:t>
            </a:r>
            <a:r>
              <a:rPr lang="en" sz="1600" u="sng">
                <a:solidFill>
                  <a:schemeClr val="hlink"/>
                </a:solidFill>
                <a:latin typeface="Arial"/>
                <a:ea typeface="Arial"/>
                <a:cs typeface="Arial"/>
                <a:sym typeface="Arial"/>
                <a:hlinkClick r:id="rId3"/>
              </a:rPr>
              <a:t>https://riscv.org/regulations/</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If you have questions about these matters, please contact your company counsel.</a:t>
            </a:r>
            <a:endParaRPr>
              <a:solidFill>
                <a:schemeClr val="dk1"/>
              </a:solidFill>
              <a:latin typeface="Arial"/>
              <a:ea typeface="Arial"/>
              <a:cs typeface="Arial"/>
              <a:sym typeface="Arial"/>
            </a:endParaRPr>
          </a:p>
          <a:p>
            <a:pPr marL="0" lvl="0" indent="0" algn="l" rtl="0">
              <a:spcBef>
                <a:spcPts val="0"/>
              </a:spcBef>
              <a:spcAft>
                <a:spcPts val="0"/>
              </a:spcAft>
              <a:buNone/>
            </a:pP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9"/>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Collaborative &amp; Welcoming Community</a:t>
            </a:r>
            <a:endParaRPr sz="3400"/>
          </a:p>
        </p:txBody>
      </p:sp>
      <p:sp>
        <p:nvSpPr>
          <p:cNvPr id="296" name="Google Shape;296;p49"/>
          <p:cNvSpPr txBox="1">
            <a:spLocks noGrp="1"/>
          </p:cNvSpPr>
          <p:nvPr>
            <p:ph type="body" idx="1"/>
          </p:nvPr>
        </p:nvSpPr>
        <p:spPr>
          <a:xfrm>
            <a:off x="311700" y="10339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RISC-V is an open ISA enabling a new era of processor innovation through open standard collaboration. Born in academia and research, RISC-V ISA delivers a new level of extensible software and hardware freedom on architecture, paving the way for the next 50 years of computing design and innovation.</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are a transparent, collaborative community where all are welcomed, and all members are encouraged to participate. We are a continuous improvement organization. If you see something that can be improved, please tell us. </a:t>
            </a:r>
            <a:r>
              <a:rPr lang="en" sz="1400" u="sng">
                <a:solidFill>
                  <a:schemeClr val="hlink"/>
                </a:solidFill>
                <a:latin typeface="Arial"/>
                <a:ea typeface="Arial"/>
                <a:cs typeface="Arial"/>
                <a:sym typeface="Arial"/>
                <a:hlinkClick r:id="rId3"/>
              </a:rPr>
              <a:t>help@riscv.org</a:t>
            </a:r>
            <a:r>
              <a:rPr lang="en" sz="14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as members, contributors, and leaders pledge to make participation in our community a harassment-free experience for everyone. </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u="sng">
                <a:solidFill>
                  <a:schemeClr val="hlink"/>
                </a:solidFill>
                <a:latin typeface="Arial"/>
                <a:ea typeface="Arial"/>
                <a:cs typeface="Arial"/>
                <a:sym typeface="Arial"/>
                <a:hlinkClick r:id="rId4"/>
              </a:rPr>
              <a:t>https://riscv.org/community/community-code-of-conduct/</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0"/>
          <p:cNvSpPr txBox="1">
            <a:spLocks noGrp="1"/>
          </p:cNvSpPr>
          <p:nvPr>
            <p:ph type="body" idx="1"/>
          </p:nvPr>
        </p:nvSpPr>
        <p:spPr>
          <a:xfrm>
            <a:off x="366825" y="1034300"/>
            <a:ext cx="8472300" cy="3460200"/>
          </a:xfrm>
          <a:prstGeom prst="rect">
            <a:avLst/>
          </a:prstGeom>
          <a:noFill/>
          <a:ln>
            <a:noFill/>
          </a:ln>
        </p:spPr>
        <p:txBody>
          <a:bodyPr spcFirstLastPara="1" wrap="square" lIns="68575" tIns="34275" rIns="68575" bIns="34275" anchor="t" anchorCtr="0">
            <a:noAutofit/>
          </a:bodyPr>
          <a:lstStyle/>
          <a:p>
            <a:pPr marL="165100" lvl="0" indent="-146050" algn="l" rtl="0">
              <a:spcBef>
                <a:spcPts val="0"/>
              </a:spcBef>
              <a:spcAft>
                <a:spcPts val="0"/>
              </a:spcAft>
              <a:buSzPts val="1500"/>
              <a:buChar char="•"/>
            </a:pPr>
            <a:r>
              <a:rPr lang="en" sz="1500" b="1"/>
              <a:t>For one hour meetings, please start at 5 after the start time</a:t>
            </a:r>
            <a:r>
              <a:rPr lang="en" sz="1500"/>
              <a:t> in order to allow people going to other meetings have time for a short break between meetings. 30 minute meetings start on time.</a:t>
            </a:r>
            <a:endParaRPr sz="1500"/>
          </a:p>
          <a:p>
            <a:pPr marL="165100" lvl="0" indent="-146050" algn="l" rtl="0">
              <a:spcBef>
                <a:spcPts val="0"/>
              </a:spcBef>
              <a:spcAft>
                <a:spcPts val="0"/>
              </a:spcAft>
              <a:buSzPts val="1500"/>
              <a:buChar char="•"/>
            </a:pPr>
            <a:r>
              <a:rPr lang="en" sz="1500"/>
              <a:t>Unless it is a scheduled agenda topic, we don’t solve problems or detailed topics in most meetings unless specified in the agenda because we don’t often have enough time to do so and it is more efficient to do so offline and/or in email. We identify items and send folks off to do the work and come back with solutions or proposals.</a:t>
            </a:r>
            <a:endParaRPr sz="1500"/>
          </a:p>
          <a:p>
            <a:pPr marL="165100" lvl="0" indent="-146050" algn="l" rtl="0">
              <a:spcBef>
                <a:spcPts val="0"/>
              </a:spcBef>
              <a:spcAft>
                <a:spcPts val="0"/>
              </a:spcAft>
              <a:buSzPts val="1500"/>
              <a:buChar char="•"/>
            </a:pPr>
            <a:r>
              <a:rPr lang="en" sz="1500"/>
              <a:t>If some policy, org, extension, etc. can be doing things in a better way, help us make it better. Do not change or not abide by the item unilaterally. Instead let's work together to make it better.</a:t>
            </a:r>
            <a:endParaRPr sz="1500"/>
          </a:p>
          <a:p>
            <a:pPr marL="165100" lvl="0" indent="-146050" algn="l" rtl="0">
              <a:spcBef>
                <a:spcPts val="0"/>
              </a:spcBef>
              <a:spcAft>
                <a:spcPts val="0"/>
              </a:spcAft>
              <a:buSzPts val="1500"/>
              <a:buChar char="•"/>
            </a:pPr>
            <a:r>
              <a:rPr lang="en" sz="1500"/>
              <a:t>Please conduct meetings that accommodates the virtual and broad geographical nature of our teams. This includes meeting times, repeating questions before you answer, at appropriate times polling attendees, guide people to interact in a way that has attendees taking turns speaking, …</a:t>
            </a:r>
            <a:endParaRPr sz="1500"/>
          </a:p>
          <a:p>
            <a:pPr marL="165100" lvl="0" indent="-146050" algn="l" rtl="0">
              <a:spcBef>
                <a:spcPts val="0"/>
              </a:spcBef>
              <a:spcAft>
                <a:spcPts val="0"/>
              </a:spcAft>
              <a:buSzPts val="1500"/>
              <a:buChar char="•"/>
            </a:pPr>
            <a:r>
              <a:rPr lang="en" sz="1500"/>
              <a:t>Where appropriate and possible, meeting minutes will be added as speaker notes within the slides for the Agenda</a:t>
            </a:r>
            <a:endParaRPr sz="1500"/>
          </a:p>
          <a:p>
            <a:pPr marL="0" lvl="0" indent="0" algn="l" rtl="0">
              <a:spcBef>
                <a:spcPts val="0"/>
              </a:spcBef>
              <a:spcAft>
                <a:spcPts val="0"/>
              </a:spcAft>
              <a:buNone/>
            </a:pPr>
            <a:endParaRPr sz="1500"/>
          </a:p>
        </p:txBody>
      </p:sp>
      <p:sp>
        <p:nvSpPr>
          <p:cNvPr id="302" name="Google Shape;302;p50"/>
          <p:cNvSpPr txBox="1">
            <a:spLocks noGrp="1"/>
          </p:cNvSpPr>
          <p:nvPr>
            <p:ph type="title"/>
          </p:nvPr>
        </p:nvSpPr>
        <p:spPr>
          <a:xfrm>
            <a:off x="275118" y="161365"/>
            <a:ext cx="6011400" cy="5145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None/>
            </a:pPr>
            <a:r>
              <a:rPr lang="en"/>
              <a:t>Conventions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eTrace Packet Encapsulation</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Proposal sent by email</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one question from Allen regarding </a:t>
            </a:r>
            <a:r>
              <a:rPr lang="en-GB" sz="1100" dirty="0" err="1">
                <a:solidFill>
                  <a:schemeClr val="dk2"/>
                </a:solidFill>
                <a:latin typeface="Open Sans Light"/>
                <a:ea typeface="Open Sans Light"/>
                <a:cs typeface="Open Sans Light"/>
                <a:sym typeface="Open Sans Light"/>
              </a:rPr>
              <a:t>SrcID</a:t>
            </a:r>
            <a:r>
              <a:rPr lang="en-GB" sz="1100" dirty="0">
                <a:solidFill>
                  <a:schemeClr val="dk2"/>
                </a:solidFill>
                <a:latin typeface="Open Sans Light"/>
                <a:ea typeface="Open Sans Light"/>
                <a:cs typeface="Open Sans Light"/>
                <a:sym typeface="Open Sans Light"/>
              </a:rPr>
              <a:t> size (Robert responded)</a:t>
            </a: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Any other feedback?</a:t>
            </a:r>
          </a:p>
          <a:p>
            <a:pPr marL="0" indent="0" fontAlgn="ctr">
              <a:buSzPts val="1000"/>
              <a:buNone/>
              <a:tabLst>
                <a:tab pos="1371600" algn="l"/>
              </a:tabLst>
            </a:pPr>
            <a:endParaRPr lang="en-GB" sz="15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endParaRPr lang="en-GB" sz="1500" dirty="0">
              <a:solidFill>
                <a:schemeClr val="dk2"/>
              </a:solidFill>
              <a:latin typeface="Open Sans Light"/>
              <a:ea typeface="Open Sans Light"/>
              <a:cs typeface="Open Sans Light"/>
              <a:sym typeface="Open Sans Light"/>
            </a:endParaRPr>
          </a:p>
          <a:p>
            <a:pPr lvl="2"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579251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ED9880-8923-01D6-0ED7-7DD07A0F5235}"/>
              </a:ext>
            </a:extLst>
          </p:cNvPr>
          <p:cNvSpPr>
            <a:spLocks noGrp="1"/>
          </p:cNvSpPr>
          <p:nvPr>
            <p:ph type="title"/>
          </p:nvPr>
        </p:nvSpPr>
        <p:spPr/>
        <p:txBody>
          <a:bodyPr/>
          <a:lstStyle/>
          <a:p>
            <a:r>
              <a:rPr lang="en-US" dirty="0"/>
              <a:t>Gap Analysis Summary - Debug</a:t>
            </a:r>
          </a:p>
        </p:txBody>
      </p:sp>
      <p:graphicFrame>
        <p:nvGraphicFramePr>
          <p:cNvPr id="4" name="Table 3">
            <a:extLst>
              <a:ext uri="{FF2B5EF4-FFF2-40B4-BE49-F238E27FC236}">
                <a16:creationId xmlns:a16="http://schemas.microsoft.com/office/drawing/2014/main" id="{CAE35A0C-1485-25C7-6E09-EBEA90ABD109}"/>
              </a:ext>
            </a:extLst>
          </p:cNvPr>
          <p:cNvGraphicFramePr>
            <a:graphicFrameLocks noGrp="1"/>
          </p:cNvGraphicFramePr>
          <p:nvPr>
            <p:extLst>
              <p:ext uri="{D42A27DB-BD31-4B8C-83A1-F6EECF244321}">
                <p14:modId xmlns:p14="http://schemas.microsoft.com/office/powerpoint/2010/main" val="375809737"/>
              </p:ext>
            </p:extLst>
          </p:nvPr>
        </p:nvGraphicFramePr>
        <p:xfrm>
          <a:off x="580868" y="964325"/>
          <a:ext cx="8049253" cy="2819052"/>
        </p:xfrm>
        <a:graphic>
          <a:graphicData uri="http://schemas.openxmlformats.org/drawingml/2006/table">
            <a:tbl>
              <a:tblPr/>
              <a:tblGrid>
                <a:gridCol w="1955978">
                  <a:extLst>
                    <a:ext uri="{9D8B030D-6E8A-4147-A177-3AD203B41FA5}">
                      <a16:colId xmlns:a16="http://schemas.microsoft.com/office/drawing/2014/main" val="3138595596"/>
                    </a:ext>
                  </a:extLst>
                </a:gridCol>
                <a:gridCol w="546420">
                  <a:extLst>
                    <a:ext uri="{9D8B030D-6E8A-4147-A177-3AD203B41FA5}">
                      <a16:colId xmlns:a16="http://schemas.microsoft.com/office/drawing/2014/main" val="1487906342"/>
                    </a:ext>
                  </a:extLst>
                </a:gridCol>
                <a:gridCol w="3808741">
                  <a:extLst>
                    <a:ext uri="{9D8B030D-6E8A-4147-A177-3AD203B41FA5}">
                      <a16:colId xmlns:a16="http://schemas.microsoft.com/office/drawing/2014/main" val="547433906"/>
                    </a:ext>
                  </a:extLst>
                </a:gridCol>
                <a:gridCol w="1738114">
                  <a:extLst>
                    <a:ext uri="{9D8B030D-6E8A-4147-A177-3AD203B41FA5}">
                      <a16:colId xmlns:a16="http://schemas.microsoft.com/office/drawing/2014/main" val="1656653889"/>
                    </a:ext>
                  </a:extLst>
                </a:gridCol>
              </a:tblGrid>
              <a:tr h="372555">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Item</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Priority</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Current Status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Next Steps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427528768"/>
                  </a:ext>
                </a:extLst>
              </a:tr>
              <a:tr h="325665">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GB" sz="1000" b="1" dirty="0">
                          <a:effectLst/>
                          <a:latin typeface="Calibri" panose="020F0502020204030204" pitchFamily="34" charset="0"/>
                        </a:rPr>
                        <a:t>Allow debugger to flush caches when no program buffer</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On hold pending ratification of Debug spec</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616650493"/>
                  </a:ext>
                </a:extLst>
              </a:tr>
              <a:tr h="234857">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GB" sz="1000" b="1" dirty="0">
                          <a:effectLst/>
                          <a:latin typeface="Calibri" panose="020F0502020204030204" pitchFamily="34" charset="0"/>
                        </a:rPr>
                        <a:t>Option to not reset debug CSRs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On hold pending ratification of Debug spec</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823581296"/>
                  </a:ext>
                </a:extLst>
              </a:tr>
              <a:tr h="347404">
                <a:tc>
                  <a:txBody>
                    <a:bodyPr/>
                    <a:lstStyle/>
                    <a:p>
                      <a:pPr marL="0" marR="0" fontAlgn="t">
                        <a:spcBef>
                          <a:spcPts val="0"/>
                        </a:spcBef>
                        <a:spcAft>
                          <a:spcPts val="0"/>
                        </a:spcAft>
                      </a:pPr>
                      <a:r>
                        <a:rPr lang="en-GB" sz="1000" b="1" dirty="0">
                          <a:effectLst/>
                          <a:latin typeface="Calibri" panose="020F0502020204030204" pitchFamily="34" charset="0"/>
                        </a:rPr>
                        <a:t>Debug Authorisation framework</a:t>
                      </a:r>
                      <a:endParaRPr lang="en-GB"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rtl="0" fontAlgn="ctr">
                        <a:spcBef>
                          <a:spcPts val="0"/>
                        </a:spcBef>
                        <a:spcAft>
                          <a:spcPts val="0"/>
                        </a:spcAft>
                        <a:buFont typeface="Arial" panose="020B0604020202020204" pitchFamily="34" charset="0"/>
                        <a:buNone/>
                      </a:pPr>
                      <a:r>
                        <a:rPr lang="en-GB" sz="1000" dirty="0">
                          <a:effectLst/>
                          <a:latin typeface="Calibri" panose="020F0502020204030204" pitchFamily="34" charset="0"/>
                        </a:rPr>
                        <a:t>Some discussions underway…</a:t>
                      </a:r>
                      <a:endParaRPr lang="en-GB" sz="1100" dirty="0">
                        <a:effectLst/>
                        <a:latin typeface="+mn-lt"/>
                      </a:endParaRPr>
                    </a:p>
                    <a:p>
                      <a:pPr rtl="0" fontAlgn="ctr">
                        <a:spcBef>
                          <a:spcPts val="0"/>
                        </a:spcBef>
                        <a:spcAft>
                          <a:spcPts val="0"/>
                        </a:spcAft>
                        <a:buFont typeface="Arial" panose="020B0604020202020204" pitchFamily="34" charset="0"/>
                        <a:buNone/>
                      </a:pPr>
                      <a:r>
                        <a:rPr lang="en-US" sz="1000" dirty="0">
                          <a:effectLst/>
                          <a:latin typeface="Calibri" panose="020F0502020204030204" pitchFamily="34" charset="0"/>
                        </a:rPr>
                        <a:t>Various debug levels End-User, Expert or OEM, </a:t>
                      </a:r>
                      <a:r>
                        <a:rPr lang="en-US" sz="1000" dirty="0" err="1">
                          <a:effectLst/>
                          <a:latin typeface="Calibri" panose="020F0502020204030204" pitchFamily="34" charset="0"/>
                        </a:rPr>
                        <a:t>etc</a:t>
                      </a:r>
                      <a:endParaRPr lang="en-US" sz="1000" dirty="0">
                        <a:effectLst/>
                        <a:latin typeface="Calibri" panose="020F0502020204030204" pitchFamily="34" charset="0"/>
                      </a:endParaRPr>
                    </a:p>
                    <a:p>
                      <a:pPr rtl="0" fontAlgn="ctr">
                        <a:spcBef>
                          <a:spcPts val="0"/>
                        </a:spcBef>
                        <a:spcAft>
                          <a:spcPts val="0"/>
                        </a:spcAft>
                        <a:buFont typeface="Arial" panose="020B0604020202020204" pitchFamily="34" charset="0"/>
                        <a:buNone/>
                      </a:pPr>
                      <a:r>
                        <a:rPr lang="en-US" sz="1000" dirty="0">
                          <a:effectLst/>
                          <a:latin typeface="Calibri" panose="020F0502020204030204" pitchFamily="34" charset="0"/>
                        </a:rPr>
                        <a:t>How do we authorize different levels? </a:t>
                      </a:r>
                    </a:p>
                    <a:p>
                      <a:pPr rtl="0" fontAlgn="ctr">
                        <a:spcBef>
                          <a:spcPts val="0"/>
                        </a:spcBef>
                        <a:spcAft>
                          <a:spcPts val="0"/>
                        </a:spcAft>
                        <a:buFont typeface="Arial" panose="020B0604020202020204" pitchFamily="34" charset="0"/>
                        <a:buNone/>
                      </a:pPr>
                      <a:r>
                        <a:rPr lang="en-US" sz="1000" dirty="0">
                          <a:effectLst/>
                          <a:latin typeface="Calibri" panose="020F0502020204030204" pitchFamily="34" charset="0"/>
                        </a:rPr>
                        <a:t>Root of trust being established to debug and identify if debug is enabled on a platform </a:t>
                      </a:r>
                    </a:p>
                    <a:p>
                      <a:pPr rtl="0" fontAlgn="ctr">
                        <a:spcBef>
                          <a:spcPts val="0"/>
                        </a:spcBef>
                        <a:spcAft>
                          <a:spcPts val="0"/>
                        </a:spcAft>
                        <a:buFont typeface="Arial" panose="020B0604020202020204" pitchFamily="34" charset="0"/>
                        <a:buNone/>
                      </a:pPr>
                      <a:r>
                        <a:rPr lang="en-US" sz="1000" dirty="0">
                          <a:effectLst/>
                          <a:latin typeface="Calibri" panose="020F0502020204030204" pitchFamily="34" charset="0"/>
                        </a:rPr>
                        <a:t>What can be part of debug vs what cannot be part of debug?</a:t>
                      </a:r>
                    </a:p>
                    <a:p>
                      <a:pPr rtl="0" fontAlgn="ctr">
                        <a:spcBef>
                          <a:spcPts val="0"/>
                        </a:spcBef>
                        <a:spcAft>
                          <a:spcPts val="0"/>
                        </a:spcAft>
                        <a:buFont typeface="Arial" panose="020B0604020202020204" pitchFamily="34" charset="0"/>
                        <a:buNone/>
                      </a:pPr>
                      <a:r>
                        <a:rPr lang="en-US" sz="1000" dirty="0">
                          <a:effectLst/>
                          <a:latin typeface="Calibri" panose="020F0502020204030204" pitchFamily="34" charset="0"/>
                        </a:rPr>
                        <a:t>Virtualization for trace to memory</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855206136"/>
                  </a:ext>
                </a:extLst>
              </a:tr>
              <a:tr h="228886">
                <a:tc>
                  <a:txBody>
                    <a:bodyPr/>
                    <a:lstStyle/>
                    <a:p>
                      <a:pPr marL="0" marR="0" fontAlgn="t">
                        <a:spcBef>
                          <a:spcPts val="0"/>
                        </a:spcBef>
                        <a:spcAft>
                          <a:spcPts val="0"/>
                        </a:spcAft>
                      </a:pPr>
                      <a:r>
                        <a:rPr lang="en-GB" sz="1000" b="1" dirty="0">
                          <a:effectLst/>
                          <a:latin typeface="Calibri" panose="020F0502020204030204" pitchFamily="34" charset="0"/>
                        </a:rPr>
                        <a:t>Self hosted debug, and delegation to lower modes</a:t>
                      </a:r>
                      <a:endParaRPr lang="en-GB"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996432693"/>
                  </a:ext>
                </a:extLst>
              </a:tr>
              <a:tr h="159133">
                <a:tc>
                  <a:txBody>
                    <a:bodyPr/>
                    <a:lstStyle/>
                    <a:p>
                      <a:pPr marL="0" marR="0" fontAlgn="t">
                        <a:spcBef>
                          <a:spcPts val="0"/>
                        </a:spcBef>
                        <a:spcAft>
                          <a:spcPts val="0"/>
                        </a:spcAft>
                      </a:pPr>
                      <a:r>
                        <a:rPr lang="en-GB" sz="1000" b="1" dirty="0">
                          <a:effectLst/>
                          <a:latin typeface="Calibri" panose="020F0502020204030204" pitchFamily="34" charset="0"/>
                        </a:rPr>
                        <a:t>Alternatives to GDB with multi-core support</a:t>
                      </a:r>
                      <a:endParaRPr lang="en-GB"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Suggestion from Bruce.  Unclear how this is actionable</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640910648"/>
                  </a:ext>
                </a:extLst>
              </a:tr>
            </a:tbl>
          </a:graphicData>
        </a:graphic>
      </p:graphicFrame>
    </p:spTree>
    <p:extLst>
      <p:ext uri="{BB962C8B-B14F-4D97-AF65-F5344CB8AC3E}">
        <p14:creationId xmlns:p14="http://schemas.microsoft.com/office/powerpoint/2010/main" val="5064257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8208</TotalTime>
  <Words>1038</Words>
  <Application>Microsoft Office PowerPoint</Application>
  <PresentationFormat>On-screen Show (16:9)</PresentationFormat>
  <Paragraphs>123</Paragraphs>
  <Slides>14</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Calibri</vt:lpstr>
      <vt:lpstr>Open Sans</vt:lpstr>
      <vt:lpstr>Helvetica Neue</vt:lpstr>
      <vt:lpstr>Arial</vt:lpstr>
      <vt:lpstr>Merriweather Sans</vt:lpstr>
      <vt:lpstr>Century Gothic</vt:lpstr>
      <vt:lpstr>Open Sans Light</vt:lpstr>
      <vt:lpstr>Open Sans SemiBold</vt:lpstr>
      <vt:lpstr>Simple Light</vt:lpstr>
      <vt:lpstr>DTPM SIG</vt:lpstr>
      <vt:lpstr>Agenda</vt:lpstr>
      <vt:lpstr>Disclosures</vt:lpstr>
      <vt:lpstr>Only RISC-V Members May Attend</vt:lpstr>
      <vt:lpstr>Antitrust Policy Notice  </vt:lpstr>
      <vt:lpstr>Collaborative &amp; Welcoming Community</vt:lpstr>
      <vt:lpstr>Conventions</vt:lpstr>
      <vt:lpstr>eTrace Packet Encapsulation</vt:lpstr>
      <vt:lpstr>Gap Analysis Summary - Debug</vt:lpstr>
      <vt:lpstr>Gap Analysis Summary - Trace</vt:lpstr>
      <vt:lpstr>Gap Analysis Summary – Other</vt:lpstr>
      <vt:lpstr>Maintenance (E-Trace)</vt:lpstr>
      <vt:lpstr>Future Meetings / AOB</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DTPM SIG</dc:title>
  <dc:creator>Robertson, Iain</dc:creator>
  <cp:lastModifiedBy>Iain Robertson</cp:lastModifiedBy>
  <cp:revision>39</cp:revision>
  <dcterms:modified xsi:type="dcterms:W3CDTF">2023-03-08T15:59:59Z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f75f480-7803-4ee9-bb54-84d0635fdbe7_Enabled">
    <vt:lpwstr>true</vt:lpwstr>
  </property>
  <property fmtid="{D5CDD505-2E9C-101B-9397-08002B2CF9AE}" pid="3" name="MSIP_Label_6f75f480-7803-4ee9-bb54-84d0635fdbe7_SetDate">
    <vt:lpwstr>2023-01-09T15:59:28Z</vt:lpwstr>
  </property>
  <property fmtid="{D5CDD505-2E9C-101B-9397-08002B2CF9AE}" pid="4" name="MSIP_Label_6f75f480-7803-4ee9-bb54-84d0635fdbe7_Method">
    <vt:lpwstr>Privileged</vt:lpwstr>
  </property>
  <property fmtid="{D5CDD505-2E9C-101B-9397-08002B2CF9AE}" pid="5" name="MSIP_Label_6f75f480-7803-4ee9-bb54-84d0635fdbe7_Name">
    <vt:lpwstr>unrestricted</vt:lpwstr>
  </property>
  <property fmtid="{D5CDD505-2E9C-101B-9397-08002B2CF9AE}" pid="6" name="MSIP_Label_6f75f480-7803-4ee9-bb54-84d0635fdbe7_SiteId">
    <vt:lpwstr>38ae3bcd-9579-4fd4-adda-b42e1495d55a</vt:lpwstr>
  </property>
  <property fmtid="{D5CDD505-2E9C-101B-9397-08002B2CF9AE}" pid="7" name="MSIP_Label_6f75f480-7803-4ee9-bb54-84d0635fdbe7_ActionId">
    <vt:lpwstr>c99ebdcb-57b0-4f73-95e8-0943ec26bc64</vt:lpwstr>
  </property>
  <property fmtid="{D5CDD505-2E9C-101B-9397-08002B2CF9AE}" pid="8" name="MSIP_Label_6f75f480-7803-4ee9-bb54-84d0635fdbe7_ContentBits">
    <vt:lpwstr>0</vt:lpwstr>
  </property>
</Properties>
</file>